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1.xml" ContentType="application/vnd.openxmlformats-officedocument.presentationml.notesSlide+xml"/>
  <Override PartName="/ppt/charts/chartEx1.xml" ContentType="application/vnd.ms-office.chartex+xml"/>
  <Override PartName="/ppt/charts/style9.xml" ContentType="application/vnd.ms-office.chartstyle+xml"/>
  <Override PartName="/ppt/charts/colors9.xml" ContentType="application/vnd.ms-office.chartcolorstyle+xml"/>
  <Override PartName="/ppt/theme/themeOverride1.xml" ContentType="application/vnd.openxmlformats-officedocument.themeOverride+xml"/>
  <Override PartName="/ppt/notesSlides/notesSlide12.xml" ContentType="application/vnd.openxmlformats-officedocument.presentationml.notesSlid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3.xml" ContentType="application/vnd.openxmlformats-officedocument.presentationml.notesSlid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75" r:id="rId9"/>
    <p:sldId id="264" r:id="rId10"/>
    <p:sldId id="265" r:id="rId11"/>
    <p:sldId id="266" r:id="rId12"/>
    <p:sldId id="267" r:id="rId13"/>
    <p:sldId id="268" r:id="rId14"/>
    <p:sldId id="270" r:id="rId15"/>
    <p:sldId id="276" r:id="rId16"/>
    <p:sldId id="271" r:id="rId17"/>
    <p:sldId id="272" r:id="rId18"/>
    <p:sldId id="273" r:id="rId19"/>
    <p:sldId id="274" r:id="rId20"/>
  </p:sldIdLst>
  <p:sldSz cx="18288000" cy="10287000"/>
  <p:notesSz cx="6858000" cy="9144000"/>
  <p:embeddedFontLst>
    <p:embeddedFont>
      <p:font typeface="Libre Franklin Bold" pitchFamily="2" charset="77"/>
      <p:regular r:id="rId22"/>
    </p:embeddedFont>
    <p:embeddedFont>
      <p:font typeface="Libre Franklin Light" pitchFamily="2" charset="77"/>
      <p:regular r:id="rId23"/>
    </p:embeddedFont>
    <p:embeddedFont>
      <p:font typeface="Libre Franklin Light Bold" pitchFamily="2" charset="77"/>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36" autoAdjust="0"/>
    <p:restoredTop sz="96322" autoAdjust="0"/>
  </p:normalViewPr>
  <p:slideViewPr>
    <p:cSldViewPr>
      <p:cViewPr>
        <p:scale>
          <a:sx n="49" d="100"/>
          <a:sy n="49" d="100"/>
        </p:scale>
        <p:origin x="840" y="4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valenn/Downloads/COVID-19%20(Responses)%20(1)%20(1).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Users/valenn/Downloads/charts%20on%20job%20postings.xlsx" TargetMode="External"/><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oleObject" Target="file:////Users/valenn/Downloads/April%2028%20(version%201).xlsx" TargetMode="External"/><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oleObject" Target="file:////Users/valenn/Downloads/April%2028%20(version%201).xlsx"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file:////Users/valenn/Downloads/COVID-19%20(Responses)%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valenn/Downloads/COVID-19%20(Responses)%20(1)%2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valenn/Desktop/Data%20Project%202/Unemployment%20Rate%20-%20Data%20Project%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valenn/Desktop/Data%20Project%202/Unemployment%20Rate%20-%20Data%20Project%20.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valenn/Desktop/Data%20Project%202/Unemployment%20Rate%20-%20Data%20Project%20.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valenn/Downloads/Occupation%20by%20sex%20(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valenn/Downloads/charts%20on%20job%20posting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Users/valenn/Downloads/charts%20on%20job%20postings.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Users/valenn/Downloads/charts%20on%20job%20postings.xlsx" TargetMode="External"/><Relationship Id="rId4"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[COVID-19 (Responses) (1) (1).xlsx]Sheet3!PivotTable13</c:name>
    <c:fmtId val="5"/>
  </c:pivotSource>
  <c:chart>
    <c:title>
      <c:tx>
        <c:rich>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r>
              <a:rPr lang="en-US" sz="2800" dirty="0"/>
              <a:t>Total Number of People by Age  </a:t>
            </a:r>
          </a:p>
        </c:rich>
      </c:tx>
      <c:layout>
        <c:manualLayout>
          <c:xMode val="edge"/>
          <c:yMode val="edge"/>
          <c:x val="0.18254053415432514"/>
          <c:y val="4.2983839471041778E-2"/>
        </c:manualLayout>
      </c:layout>
      <c:overlay val="0"/>
      <c:spPr>
        <a:noFill/>
        <a:ln>
          <a:noFill/>
        </a:ln>
        <a:effectLst/>
      </c:spPr>
      <c:txPr>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pivotFmt>
      <c:pivotFmt>
        <c:idx val="3"/>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2"/>
          </a:solidFill>
          <a:ln>
            <a:noFill/>
          </a:ln>
          <a:effectLst/>
        </c:spPr>
        <c:marker>
          <c:symbol val="none"/>
        </c:marker>
      </c:pivotFmt>
      <c:pivotFmt>
        <c:idx val="7"/>
        <c:spPr>
          <a:solidFill>
            <a:schemeClr val="accent2"/>
          </a:solidFill>
          <a:ln>
            <a:noFill/>
          </a:ln>
          <a:effectLst/>
        </c:spPr>
        <c:marker>
          <c:symbol val="none"/>
        </c:marker>
      </c:pivotFmt>
    </c:pivotFmts>
    <c:plotArea>
      <c:layout>
        <c:manualLayout>
          <c:layoutTarget val="inner"/>
          <c:xMode val="edge"/>
          <c:yMode val="edge"/>
          <c:x val="0.18411269641603714"/>
          <c:y val="0.1370020621040802"/>
          <c:w val="0.6398372703412073"/>
          <c:h val="0.68849299778510265"/>
        </c:manualLayout>
      </c:layout>
      <c:barChart>
        <c:barDir val="col"/>
        <c:grouping val="clustered"/>
        <c:varyColors val="0"/>
        <c:ser>
          <c:idx val="0"/>
          <c:order val="0"/>
          <c:tx>
            <c:strRef>
              <c:f>Sheet3!$B$3</c:f>
              <c:strCache>
                <c:ptCount val="1"/>
                <c:pt idx="0">
                  <c:v>Total</c:v>
                </c:pt>
              </c:strCache>
            </c:strRef>
          </c:tx>
          <c:spPr>
            <a:solidFill>
              <a:schemeClr val="accent2"/>
            </a:solidFill>
            <a:ln>
              <a:noFill/>
            </a:ln>
            <a:effectLst/>
          </c:spPr>
          <c:invertIfNegative val="0"/>
          <c:cat>
            <c:strRef>
              <c:f>Sheet3!$A$4:$A$10</c:f>
              <c:strCache>
                <c:ptCount val="7"/>
                <c:pt idx="0">
                  <c:v>18-24</c:v>
                </c:pt>
                <c:pt idx="1">
                  <c:v>25-29</c:v>
                </c:pt>
                <c:pt idx="2">
                  <c:v>30-34</c:v>
                </c:pt>
                <c:pt idx="3">
                  <c:v>35-39</c:v>
                </c:pt>
                <c:pt idx="4">
                  <c:v>40-45</c:v>
                </c:pt>
                <c:pt idx="5">
                  <c:v>46-50</c:v>
                </c:pt>
                <c:pt idx="6">
                  <c:v>50 +</c:v>
                </c:pt>
              </c:strCache>
            </c:strRef>
          </c:cat>
          <c:val>
            <c:numRef>
              <c:f>Sheet3!$B$4:$B$10</c:f>
              <c:numCache>
                <c:formatCode>General</c:formatCode>
                <c:ptCount val="7"/>
                <c:pt idx="0">
                  <c:v>50</c:v>
                </c:pt>
                <c:pt idx="1">
                  <c:v>45</c:v>
                </c:pt>
                <c:pt idx="2">
                  <c:v>10</c:v>
                </c:pt>
                <c:pt idx="3">
                  <c:v>3</c:v>
                </c:pt>
                <c:pt idx="4">
                  <c:v>3</c:v>
                </c:pt>
                <c:pt idx="5">
                  <c:v>1</c:v>
                </c:pt>
                <c:pt idx="6">
                  <c:v>5</c:v>
                </c:pt>
              </c:numCache>
            </c:numRef>
          </c:val>
          <c:extLst>
            <c:ext xmlns:c16="http://schemas.microsoft.com/office/drawing/2014/chart" uri="{C3380CC4-5D6E-409C-BE32-E72D297353CC}">
              <c16:uniqueId val="{00000000-C346-AE4B-8763-E210BDDA0E5F}"/>
            </c:ext>
          </c:extLst>
        </c:ser>
        <c:dLbls>
          <c:showLegendKey val="0"/>
          <c:showVal val="0"/>
          <c:showCatName val="0"/>
          <c:showSerName val="0"/>
          <c:showPercent val="0"/>
          <c:showBubbleSize val="0"/>
        </c:dLbls>
        <c:gapWidth val="219"/>
        <c:overlap val="-27"/>
        <c:axId val="1067965007"/>
        <c:axId val="1263231455"/>
      </c:barChart>
      <c:catAx>
        <c:axId val="1067965007"/>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r>
                  <a:rPr lang="en-US"/>
                  <a:t>Age</a:t>
                </a:r>
              </a:p>
            </c:rich>
          </c:tx>
          <c:overlay val="0"/>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1263231455"/>
        <c:crosses val="autoZero"/>
        <c:auto val="1"/>
        <c:lblAlgn val="ctr"/>
        <c:lblOffset val="100"/>
        <c:noMultiLvlLbl val="0"/>
      </c:catAx>
      <c:valAx>
        <c:axId val="12632314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bg1"/>
                    </a:solidFill>
                    <a:latin typeface="+mn-lt"/>
                    <a:ea typeface="+mn-ea"/>
                    <a:cs typeface="+mn-cs"/>
                  </a:defRPr>
                </a:pPr>
                <a:r>
                  <a:rPr lang="en-US"/>
                  <a:t>Number of people</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1067965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endParaRPr lang="en-US"/>
        </a:p>
      </c:txPr>
    </c:title>
    <c:autoTitleDeleted val="0"/>
    <c:plotArea>
      <c:layout/>
      <c:barChart>
        <c:barDir val="bar"/>
        <c:grouping val="clustered"/>
        <c:varyColors val="0"/>
        <c:ser>
          <c:idx val="0"/>
          <c:order val="0"/>
          <c:tx>
            <c:strRef>
              <c:f>'/Users/raninali/Downloads/[send to doro-2.xlsx]Sheet6'!$O$1</c:f>
              <c:strCache>
                <c:ptCount val="1"/>
                <c:pt idx="0">
                  <c:v>Occupation least in demand in March compared to January/February</c:v>
                </c:pt>
              </c:strCache>
            </c:strRef>
          </c:tx>
          <c:spPr>
            <a:solidFill>
              <a:schemeClr val="accent2"/>
            </a:solidFill>
            <a:ln>
              <a:noFill/>
            </a:ln>
            <a:effectLst/>
          </c:spPr>
          <c:invertIfNegative val="0"/>
          <c:cat>
            <c:strRef>
              <c:f>[1]Sheet6!$N$2:$N$6</c:f>
              <c:strCache>
                <c:ptCount val="5"/>
                <c:pt idx="0">
                  <c:v>Tour and travel guides</c:v>
                </c:pt>
                <c:pt idx="1">
                  <c:v>Oil &amp; gas extraction workers</c:v>
                </c:pt>
                <c:pt idx="2">
                  <c:v>Per groomers and sitters </c:v>
                </c:pt>
                <c:pt idx="3">
                  <c:v>Baggage porters, bellhops, concierges</c:v>
                </c:pt>
                <c:pt idx="4">
                  <c:v>Tutors $ teachers</c:v>
                </c:pt>
              </c:strCache>
            </c:strRef>
          </c:cat>
          <c:val>
            <c:numRef>
              <c:f>[1]Sheet6!$O$2:$O$6</c:f>
              <c:numCache>
                <c:formatCode>General</c:formatCode>
                <c:ptCount val="5"/>
                <c:pt idx="0">
                  <c:v>-0.55000000000000004</c:v>
                </c:pt>
                <c:pt idx="1">
                  <c:v>-0.55000000000000004</c:v>
                </c:pt>
                <c:pt idx="2">
                  <c:v>-0.46</c:v>
                </c:pt>
                <c:pt idx="3">
                  <c:v>-0.41</c:v>
                </c:pt>
                <c:pt idx="4">
                  <c:v>-0.4</c:v>
                </c:pt>
              </c:numCache>
            </c:numRef>
          </c:val>
          <c:extLst>
            <c:ext xmlns:c16="http://schemas.microsoft.com/office/drawing/2014/chart" uri="{C3380CC4-5D6E-409C-BE32-E72D297353CC}">
              <c16:uniqueId val="{00000000-340F-AE43-8E8B-4A1D45F81176}"/>
            </c:ext>
          </c:extLst>
        </c:ser>
        <c:dLbls>
          <c:showLegendKey val="0"/>
          <c:showVal val="0"/>
          <c:showCatName val="0"/>
          <c:showSerName val="0"/>
          <c:showPercent val="0"/>
          <c:showBubbleSize val="0"/>
        </c:dLbls>
        <c:gapWidth val="182"/>
        <c:axId val="189877584"/>
        <c:axId val="189879216"/>
      </c:barChart>
      <c:catAx>
        <c:axId val="1898775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189879216"/>
        <c:crosses val="autoZero"/>
        <c:auto val="1"/>
        <c:lblAlgn val="ctr"/>
        <c:lblOffset val="100"/>
        <c:noMultiLvlLbl val="0"/>
      </c:catAx>
      <c:valAx>
        <c:axId val="1898792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189877584"/>
        <c:crosses val="autoZero"/>
        <c:crossBetween val="between"/>
      </c:valAx>
      <c:spPr>
        <a:noFill/>
        <a:ln>
          <a:noFill/>
        </a:ln>
        <a:effectLst/>
      </c:spPr>
    </c:plotArea>
    <c:plotVisOnly val="1"/>
    <c:dispBlanksAs val="gap"/>
    <c:showDLblsOverMax val="0"/>
  </c:chart>
  <c:spPr>
    <a:noFill/>
    <a:ln>
      <a:noFill/>
    </a:ln>
    <a:effectLst/>
  </c:spPr>
  <c:txPr>
    <a:bodyPr/>
    <a:lstStyle/>
    <a:p>
      <a:pPr>
        <a:defRPr sz="1400" b="1">
          <a:solidFill>
            <a:schemeClr val="bg1"/>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[April 28 (version 1).xlsx]2019-2020 Updated!PivotTable2</c:name>
    <c:fmtId val="13"/>
  </c:pivotSource>
  <c:chart>
    <c:title>
      <c:tx>
        <c:rich>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r>
              <a:rPr lang="en-US" sz="2800"/>
              <a:t>U.S. Unemployment Insurance Claims by Ending Week</a:t>
            </a:r>
          </a:p>
        </c:rich>
      </c:tx>
      <c:overlay val="0"/>
      <c:spPr>
        <a:noFill/>
        <a:ln>
          <a:noFill/>
        </a:ln>
        <a:effectLst/>
      </c:spPr>
      <c:txPr>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57150" cap="rnd">
            <a:solidFill>
              <a:schemeClr val="accent1"/>
            </a:solidFill>
            <a:round/>
          </a:ln>
          <a:effectLst/>
        </c:spPr>
        <c:marker>
          <c:symbol val="square"/>
          <c:size val="6"/>
          <c:spPr>
            <a:solidFill>
              <a:schemeClr val="accent1"/>
            </a:solidFill>
            <a:ln w="47625">
              <a:solidFill>
                <a:schemeClr val="accent1"/>
              </a:solidFill>
            </a:ln>
            <a:effectLst/>
          </c:spPr>
        </c:marker>
      </c:pivotFmt>
      <c:pivotFmt>
        <c:idx val="1"/>
        <c:spPr>
          <a:solidFill>
            <a:schemeClr val="accent1"/>
          </a:solidFill>
          <a:ln w="57150" cap="rnd">
            <a:solidFill>
              <a:schemeClr val="accent1"/>
            </a:solidFill>
            <a:round/>
          </a:ln>
          <a:effectLst/>
        </c:spPr>
        <c:marker>
          <c:symbol val="circle"/>
          <c:size val="5"/>
          <c:spPr>
            <a:solidFill>
              <a:schemeClr val="accent2"/>
            </a:solidFill>
            <a:ln w="47625">
              <a:solidFill>
                <a:schemeClr val="accent2"/>
              </a:solidFill>
            </a:ln>
            <a:effectLst/>
          </c:spPr>
        </c:marker>
      </c:pivotFmt>
      <c:pivotFmt>
        <c:idx val="2"/>
        <c:spPr>
          <a:solidFill>
            <a:schemeClr val="accent1"/>
          </a:solidFill>
          <a:ln w="57150" cap="rnd">
            <a:solidFill>
              <a:schemeClr val="accent1"/>
            </a:solidFill>
            <a:round/>
          </a:ln>
          <a:effectLst/>
        </c:spPr>
        <c:marker>
          <c:symbol val="square"/>
          <c:size val="6"/>
          <c:spPr>
            <a:solidFill>
              <a:schemeClr val="accent1"/>
            </a:solidFill>
            <a:ln w="47625">
              <a:solidFill>
                <a:schemeClr val="accent1"/>
              </a:solidFill>
            </a:ln>
            <a:effectLst/>
          </c:spPr>
        </c:marker>
      </c:pivotFmt>
      <c:pivotFmt>
        <c:idx val="3"/>
        <c:spPr>
          <a:solidFill>
            <a:schemeClr val="accent1"/>
          </a:solidFill>
          <a:ln w="57150" cap="rnd">
            <a:solidFill>
              <a:schemeClr val="accent1"/>
            </a:solidFill>
            <a:round/>
          </a:ln>
          <a:effectLst/>
        </c:spPr>
        <c:marker>
          <c:symbol val="circle"/>
          <c:size val="5"/>
          <c:spPr>
            <a:solidFill>
              <a:schemeClr val="accent2"/>
            </a:solidFill>
            <a:ln w="47625">
              <a:solidFill>
                <a:schemeClr val="accent2"/>
              </a:solidFill>
            </a:ln>
            <a:effectLst/>
          </c:spPr>
        </c:marker>
      </c:pivotFmt>
      <c:pivotFmt>
        <c:idx val="4"/>
        <c:spPr>
          <a:solidFill>
            <a:schemeClr val="accent1"/>
          </a:solidFill>
          <a:ln w="57150" cap="rnd">
            <a:solidFill>
              <a:schemeClr val="accent1"/>
            </a:solidFill>
            <a:round/>
          </a:ln>
          <a:effectLst/>
        </c:spPr>
        <c:marker>
          <c:symbol val="square"/>
          <c:size val="6"/>
          <c:spPr>
            <a:solidFill>
              <a:schemeClr val="accent1"/>
            </a:solidFill>
            <a:ln w="47625">
              <a:solidFill>
                <a:schemeClr val="accent1"/>
              </a:solidFill>
            </a:ln>
            <a:effectLst/>
          </c:spPr>
        </c:marker>
      </c:pivotFmt>
      <c:pivotFmt>
        <c:idx val="5"/>
        <c:spPr>
          <a:solidFill>
            <a:schemeClr val="accent1"/>
          </a:solidFill>
          <a:ln w="57150" cap="rnd">
            <a:solidFill>
              <a:schemeClr val="accent1"/>
            </a:solidFill>
            <a:round/>
          </a:ln>
          <a:effectLst/>
        </c:spPr>
        <c:marker>
          <c:symbol val="circle"/>
          <c:size val="5"/>
          <c:spPr>
            <a:solidFill>
              <a:schemeClr val="accent2"/>
            </a:solidFill>
            <a:ln w="47625">
              <a:solidFill>
                <a:schemeClr val="accent2"/>
              </a:solidFill>
            </a:ln>
            <a:effectLst/>
          </c:spPr>
        </c:marker>
      </c:pivotFmt>
    </c:pivotFmts>
    <c:plotArea>
      <c:layout/>
      <c:lineChart>
        <c:grouping val="standard"/>
        <c:varyColors val="0"/>
        <c:ser>
          <c:idx val="0"/>
          <c:order val="0"/>
          <c:tx>
            <c:strRef>
              <c:f>'2019-2020 Updated'!$B$1</c:f>
              <c:strCache>
                <c:ptCount val="1"/>
                <c:pt idx="0">
                  <c:v>Initial Claims</c:v>
                </c:pt>
              </c:strCache>
            </c:strRef>
          </c:tx>
          <c:spPr>
            <a:ln w="57150" cap="rnd">
              <a:solidFill>
                <a:schemeClr val="accent1"/>
              </a:solidFill>
              <a:round/>
            </a:ln>
            <a:effectLst/>
          </c:spPr>
          <c:marker>
            <c:symbol val="square"/>
            <c:size val="6"/>
            <c:spPr>
              <a:solidFill>
                <a:schemeClr val="accent1"/>
              </a:solidFill>
              <a:ln w="47625">
                <a:solidFill>
                  <a:schemeClr val="accent1"/>
                </a:solidFill>
              </a:ln>
              <a:effectLst/>
            </c:spPr>
          </c:marker>
          <c:cat>
            <c:strRef>
              <c:f>'2019-2020 Updated'!$A$2:$A$14</c:f>
              <c:strCache>
                <c:ptCount val="12"/>
                <c:pt idx="0">
                  <c:v>2/8/20</c:v>
                </c:pt>
                <c:pt idx="1">
                  <c:v>2/15/20</c:v>
                </c:pt>
                <c:pt idx="2">
                  <c:v>2/22/20</c:v>
                </c:pt>
                <c:pt idx="3">
                  <c:v>2/29/20</c:v>
                </c:pt>
                <c:pt idx="4">
                  <c:v>3/7/20</c:v>
                </c:pt>
                <c:pt idx="5">
                  <c:v>3/14/20</c:v>
                </c:pt>
                <c:pt idx="6">
                  <c:v>3/21/20</c:v>
                </c:pt>
                <c:pt idx="7">
                  <c:v>3/28/20</c:v>
                </c:pt>
                <c:pt idx="8">
                  <c:v>4/4/20</c:v>
                </c:pt>
                <c:pt idx="9">
                  <c:v>4/11/20</c:v>
                </c:pt>
                <c:pt idx="10">
                  <c:v>4/18/20</c:v>
                </c:pt>
                <c:pt idx="11">
                  <c:v>4/25/20</c:v>
                </c:pt>
              </c:strCache>
            </c:strRef>
          </c:cat>
          <c:val>
            <c:numRef>
              <c:f>'2019-2020 Updated'!$B$2:$B$14</c:f>
              <c:numCache>
                <c:formatCode>_(* #,##0_);_(* \(#,##0\);_(* "-"??_);_(@_)</c:formatCode>
                <c:ptCount val="12"/>
                <c:pt idx="0">
                  <c:v>204000</c:v>
                </c:pt>
                <c:pt idx="1">
                  <c:v>215000</c:v>
                </c:pt>
                <c:pt idx="2">
                  <c:v>220000</c:v>
                </c:pt>
                <c:pt idx="3">
                  <c:v>217000</c:v>
                </c:pt>
                <c:pt idx="4">
                  <c:v>211000</c:v>
                </c:pt>
                <c:pt idx="5">
                  <c:v>282000</c:v>
                </c:pt>
                <c:pt idx="6">
                  <c:v>3307000</c:v>
                </c:pt>
                <c:pt idx="7">
                  <c:v>6867000</c:v>
                </c:pt>
                <c:pt idx="8">
                  <c:v>6615000</c:v>
                </c:pt>
                <c:pt idx="9">
                  <c:v>5237000</c:v>
                </c:pt>
                <c:pt idx="10">
                  <c:v>4442000</c:v>
                </c:pt>
                <c:pt idx="11">
                  <c:v>3867000</c:v>
                </c:pt>
              </c:numCache>
            </c:numRef>
          </c:val>
          <c:smooth val="0"/>
          <c:extLst>
            <c:ext xmlns:c16="http://schemas.microsoft.com/office/drawing/2014/chart" uri="{C3380CC4-5D6E-409C-BE32-E72D297353CC}">
              <c16:uniqueId val="{00000000-E65B-334E-83BB-9E30D990477A}"/>
            </c:ext>
          </c:extLst>
        </c:ser>
        <c:ser>
          <c:idx val="1"/>
          <c:order val="1"/>
          <c:tx>
            <c:strRef>
              <c:f>'2019-2020 Updated'!$C$1</c:f>
              <c:strCache>
                <c:ptCount val="1"/>
                <c:pt idx="0">
                  <c:v>Continued Claims</c:v>
                </c:pt>
              </c:strCache>
            </c:strRef>
          </c:tx>
          <c:spPr>
            <a:ln w="57150" cap="rnd">
              <a:solidFill>
                <a:schemeClr val="accent2"/>
              </a:solidFill>
              <a:round/>
            </a:ln>
            <a:effectLst/>
          </c:spPr>
          <c:marker>
            <c:symbol val="circle"/>
            <c:size val="5"/>
            <c:spPr>
              <a:solidFill>
                <a:schemeClr val="accent2"/>
              </a:solidFill>
              <a:ln w="47625">
                <a:solidFill>
                  <a:schemeClr val="accent2"/>
                </a:solidFill>
              </a:ln>
              <a:effectLst/>
            </c:spPr>
          </c:marker>
          <c:cat>
            <c:strRef>
              <c:f>'2019-2020 Updated'!$A$2:$A$14</c:f>
              <c:strCache>
                <c:ptCount val="12"/>
                <c:pt idx="0">
                  <c:v>2/8/20</c:v>
                </c:pt>
                <c:pt idx="1">
                  <c:v>2/15/20</c:v>
                </c:pt>
                <c:pt idx="2">
                  <c:v>2/22/20</c:v>
                </c:pt>
                <c:pt idx="3">
                  <c:v>2/29/20</c:v>
                </c:pt>
                <c:pt idx="4">
                  <c:v>3/7/20</c:v>
                </c:pt>
                <c:pt idx="5">
                  <c:v>3/14/20</c:v>
                </c:pt>
                <c:pt idx="6">
                  <c:v>3/21/20</c:v>
                </c:pt>
                <c:pt idx="7">
                  <c:v>3/28/20</c:v>
                </c:pt>
                <c:pt idx="8">
                  <c:v>4/4/20</c:v>
                </c:pt>
                <c:pt idx="9">
                  <c:v>4/11/20</c:v>
                </c:pt>
                <c:pt idx="10">
                  <c:v>4/18/20</c:v>
                </c:pt>
                <c:pt idx="11">
                  <c:v>4/25/20</c:v>
                </c:pt>
              </c:strCache>
            </c:strRef>
          </c:cat>
          <c:val>
            <c:numRef>
              <c:f>'2019-2020 Updated'!$C$2:$C$14</c:f>
              <c:numCache>
                <c:formatCode>_(* #,##0_);_(* \(#,##0\);_(* "-"??_);_(@_)</c:formatCode>
                <c:ptCount val="12"/>
                <c:pt idx="0">
                  <c:v>1729000</c:v>
                </c:pt>
                <c:pt idx="1">
                  <c:v>1693000</c:v>
                </c:pt>
                <c:pt idx="2">
                  <c:v>1720000</c:v>
                </c:pt>
                <c:pt idx="3">
                  <c:v>1699000</c:v>
                </c:pt>
                <c:pt idx="4">
                  <c:v>1702000</c:v>
                </c:pt>
                <c:pt idx="5">
                  <c:v>1784000</c:v>
                </c:pt>
                <c:pt idx="6">
                  <c:v>3059000</c:v>
                </c:pt>
                <c:pt idx="7">
                  <c:v>7446000</c:v>
                </c:pt>
                <c:pt idx="8">
                  <c:v>11914000</c:v>
                </c:pt>
                <c:pt idx="9">
                  <c:v>15819000</c:v>
                </c:pt>
                <c:pt idx="10">
                  <c:v>18011000</c:v>
                </c:pt>
                <c:pt idx="11">
                  <c:v>22377000</c:v>
                </c:pt>
              </c:numCache>
            </c:numRef>
          </c:val>
          <c:smooth val="0"/>
          <c:extLst>
            <c:ext xmlns:c16="http://schemas.microsoft.com/office/drawing/2014/chart" uri="{C3380CC4-5D6E-409C-BE32-E72D297353CC}">
              <c16:uniqueId val="{00000001-E65B-334E-83BB-9E30D990477A}"/>
            </c:ext>
          </c:extLst>
        </c:ser>
        <c:dLbls>
          <c:showLegendKey val="0"/>
          <c:showVal val="0"/>
          <c:showCatName val="0"/>
          <c:showSerName val="0"/>
          <c:showPercent val="0"/>
          <c:showBubbleSize val="0"/>
        </c:dLbls>
        <c:marker val="1"/>
        <c:smooth val="0"/>
        <c:axId val="502372472"/>
        <c:axId val="502369592"/>
      </c:lineChart>
      <c:catAx>
        <c:axId val="502372472"/>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r>
                  <a:rPr lang="en-US"/>
                  <a:t>Weekly Claims</a:t>
                </a:r>
              </a:p>
            </c:rich>
          </c:tx>
          <c:overlay val="0"/>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502369592"/>
        <c:crosses val="autoZero"/>
        <c:auto val="1"/>
        <c:lblAlgn val="ctr"/>
        <c:lblOffset val="100"/>
        <c:noMultiLvlLbl val="0"/>
      </c:catAx>
      <c:valAx>
        <c:axId val="50236959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400" b="1" i="0" u="none" strike="noStrike" kern="1200" baseline="0">
                    <a:solidFill>
                      <a:schemeClr val="bg1"/>
                    </a:solidFill>
                    <a:latin typeface="+mn-lt"/>
                    <a:ea typeface="+mn-ea"/>
                    <a:cs typeface="+mn-cs"/>
                  </a:defRPr>
                </a:pPr>
                <a:r>
                  <a:rPr lang="en-US"/>
                  <a:t>Number of People</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5023724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r>
              <a:rPr lang="en-US" sz="2800"/>
              <a:t>Percent Change of Weekly Unemployment Insurance Claims</a:t>
            </a:r>
          </a:p>
        </c:rich>
      </c:tx>
      <c:overlay val="0"/>
      <c:spPr>
        <a:noFill/>
        <a:ln>
          <a:noFill/>
        </a:ln>
        <a:effectLst/>
      </c:spPr>
      <c:txPr>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'2019-2020 Updated'!$D$26</c:f>
              <c:strCache>
                <c:ptCount val="1"/>
                <c:pt idx="0">
                  <c:v>% Change (Initial Claims)</c:v>
                </c:pt>
              </c:strCache>
            </c:strRef>
          </c:tx>
          <c:spPr>
            <a:ln w="57150" cap="rnd">
              <a:solidFill>
                <a:schemeClr val="accent1"/>
              </a:solidFill>
              <a:round/>
            </a:ln>
            <a:effectLst/>
          </c:spPr>
          <c:marker>
            <c:symbol val="square"/>
            <c:size val="6"/>
            <c:spPr>
              <a:solidFill>
                <a:schemeClr val="accent1"/>
              </a:solidFill>
              <a:ln w="47625">
                <a:solidFill>
                  <a:schemeClr val="accent1"/>
                </a:solidFill>
              </a:ln>
              <a:effectLst/>
            </c:spPr>
          </c:marker>
          <c:cat>
            <c:numRef>
              <c:f>'2019-2020 Updated'!$A$36:$A$47</c:f>
              <c:numCache>
                <c:formatCode>m/d/yy</c:formatCode>
                <c:ptCount val="12"/>
                <c:pt idx="0">
                  <c:v>43869</c:v>
                </c:pt>
                <c:pt idx="1">
                  <c:v>43876</c:v>
                </c:pt>
                <c:pt idx="2">
                  <c:v>43883</c:v>
                </c:pt>
                <c:pt idx="3">
                  <c:v>43890</c:v>
                </c:pt>
                <c:pt idx="4">
                  <c:v>43897</c:v>
                </c:pt>
                <c:pt idx="5">
                  <c:v>43904</c:v>
                </c:pt>
                <c:pt idx="6">
                  <c:v>43911</c:v>
                </c:pt>
                <c:pt idx="7">
                  <c:v>43918</c:v>
                </c:pt>
                <c:pt idx="8">
                  <c:v>43925</c:v>
                </c:pt>
                <c:pt idx="9">
                  <c:v>43932</c:v>
                </c:pt>
                <c:pt idx="10">
                  <c:v>43939</c:v>
                </c:pt>
                <c:pt idx="11">
                  <c:v>43946</c:v>
                </c:pt>
              </c:numCache>
            </c:numRef>
          </c:cat>
          <c:val>
            <c:numRef>
              <c:f>'2019-2020 Updated'!$D$36:$D$47</c:f>
              <c:numCache>
                <c:formatCode>0%</c:formatCode>
                <c:ptCount val="12"/>
                <c:pt idx="0">
                  <c:v>1.4925373134328358E-2</c:v>
                </c:pt>
                <c:pt idx="1">
                  <c:v>5.3921568627450983E-2</c:v>
                </c:pt>
                <c:pt idx="2">
                  <c:v>2.3255813953488372E-2</c:v>
                </c:pt>
                <c:pt idx="3">
                  <c:v>-1.3636363636363636E-2</c:v>
                </c:pt>
                <c:pt idx="4">
                  <c:v>-2.7649769585253458E-2</c:v>
                </c:pt>
                <c:pt idx="5">
                  <c:v>0.33649289099526064</c:v>
                </c:pt>
                <c:pt idx="6">
                  <c:v>10.726950354609929</c:v>
                </c:pt>
                <c:pt idx="7">
                  <c:v>1.0765043846386453</c:v>
                </c:pt>
                <c:pt idx="8">
                  <c:v>-3.669724770642202E-2</c:v>
                </c:pt>
                <c:pt idx="9">
                  <c:v>-0.20831443688586546</c:v>
                </c:pt>
                <c:pt idx="10">
                  <c:v>-0.15180446820698873</c:v>
                </c:pt>
                <c:pt idx="11">
                  <c:v>-0.12944619540747412</c:v>
                </c:pt>
              </c:numCache>
            </c:numRef>
          </c:val>
          <c:smooth val="0"/>
          <c:extLst>
            <c:ext xmlns:c16="http://schemas.microsoft.com/office/drawing/2014/chart" uri="{C3380CC4-5D6E-409C-BE32-E72D297353CC}">
              <c16:uniqueId val="{00000000-444A-0646-AEA2-5E6922A0AA7C}"/>
            </c:ext>
          </c:extLst>
        </c:ser>
        <c:ser>
          <c:idx val="1"/>
          <c:order val="1"/>
          <c:tx>
            <c:strRef>
              <c:f>'2019-2020 Updated'!$E$26</c:f>
              <c:strCache>
                <c:ptCount val="1"/>
                <c:pt idx="0">
                  <c:v>% Change (Continued Claims)</c:v>
                </c:pt>
              </c:strCache>
            </c:strRef>
          </c:tx>
          <c:spPr>
            <a:ln w="57150" cap="rnd">
              <a:solidFill>
                <a:schemeClr val="accent2"/>
              </a:solidFill>
              <a:prstDash val="solid"/>
              <a:round/>
            </a:ln>
            <a:effectLst/>
          </c:spPr>
          <c:marker>
            <c:symbol val="circle"/>
            <c:size val="5"/>
            <c:spPr>
              <a:solidFill>
                <a:schemeClr val="accent2"/>
              </a:solidFill>
              <a:ln w="47625">
                <a:solidFill>
                  <a:schemeClr val="accent2"/>
                </a:solidFill>
              </a:ln>
              <a:effectLst/>
            </c:spPr>
          </c:marker>
          <c:cat>
            <c:numRef>
              <c:f>'2019-2020 Updated'!$A$36:$A$47</c:f>
              <c:numCache>
                <c:formatCode>m/d/yy</c:formatCode>
                <c:ptCount val="12"/>
                <c:pt idx="0">
                  <c:v>43869</c:v>
                </c:pt>
                <c:pt idx="1">
                  <c:v>43876</c:v>
                </c:pt>
                <c:pt idx="2">
                  <c:v>43883</c:v>
                </c:pt>
                <c:pt idx="3">
                  <c:v>43890</c:v>
                </c:pt>
                <c:pt idx="4">
                  <c:v>43897</c:v>
                </c:pt>
                <c:pt idx="5">
                  <c:v>43904</c:v>
                </c:pt>
                <c:pt idx="6">
                  <c:v>43911</c:v>
                </c:pt>
                <c:pt idx="7">
                  <c:v>43918</c:v>
                </c:pt>
                <c:pt idx="8">
                  <c:v>43925</c:v>
                </c:pt>
                <c:pt idx="9">
                  <c:v>43932</c:v>
                </c:pt>
                <c:pt idx="10">
                  <c:v>43939</c:v>
                </c:pt>
                <c:pt idx="11">
                  <c:v>43946</c:v>
                </c:pt>
              </c:numCache>
            </c:numRef>
          </c:cat>
          <c:val>
            <c:numRef>
              <c:f>'2019-2020 Updated'!$E$36:$E$47</c:f>
              <c:numCache>
                <c:formatCode>0%</c:formatCode>
                <c:ptCount val="12"/>
                <c:pt idx="0">
                  <c:v>3.0393325387365912E-2</c:v>
                </c:pt>
                <c:pt idx="1">
                  <c:v>-2.0821283979178717E-2</c:v>
                </c:pt>
                <c:pt idx="2">
                  <c:v>1.5948021264028351E-2</c:v>
                </c:pt>
                <c:pt idx="3">
                  <c:v>-1.2209302325581395E-2</c:v>
                </c:pt>
                <c:pt idx="4">
                  <c:v>1.7657445556209534E-3</c:v>
                </c:pt>
                <c:pt idx="5">
                  <c:v>4.8178613396004703E-2</c:v>
                </c:pt>
                <c:pt idx="6">
                  <c:v>0.71468609865470856</c:v>
                </c:pt>
                <c:pt idx="7">
                  <c:v>1.4341288002615233</c:v>
                </c:pt>
                <c:pt idx="8">
                  <c:v>0.60005372011818425</c:v>
                </c:pt>
                <c:pt idx="9">
                  <c:v>0.32776565385261036</c:v>
                </c:pt>
                <c:pt idx="10">
                  <c:v>0.13856754535684937</c:v>
                </c:pt>
                <c:pt idx="11">
                  <c:v>0.24240741768918994</c:v>
                </c:pt>
              </c:numCache>
            </c:numRef>
          </c:val>
          <c:smooth val="0"/>
          <c:extLst>
            <c:ext xmlns:c16="http://schemas.microsoft.com/office/drawing/2014/chart" uri="{C3380CC4-5D6E-409C-BE32-E72D297353CC}">
              <c16:uniqueId val="{00000001-444A-0646-AEA2-5E6922A0AA7C}"/>
            </c:ext>
          </c:extLst>
        </c:ser>
        <c:dLbls>
          <c:showLegendKey val="0"/>
          <c:showVal val="0"/>
          <c:showCatName val="0"/>
          <c:showSerName val="0"/>
          <c:showPercent val="0"/>
          <c:showBubbleSize val="0"/>
        </c:dLbls>
        <c:marker val="1"/>
        <c:smooth val="0"/>
        <c:axId val="549343992"/>
        <c:axId val="549347192"/>
      </c:lineChart>
      <c:dateAx>
        <c:axId val="549343992"/>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r>
                  <a:rPr lang="en-US"/>
                  <a:t>Weekly Claims</a:t>
                </a:r>
              </a:p>
            </c:rich>
          </c:tx>
          <c:overlay val="0"/>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549347192"/>
        <c:crosses val="autoZero"/>
        <c:auto val="1"/>
        <c:lblOffset val="100"/>
        <c:baseTimeUnit val="days"/>
      </c:dateAx>
      <c:valAx>
        <c:axId val="54934719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400" b="1" i="0" u="none" strike="noStrike" kern="1200" baseline="0">
                    <a:solidFill>
                      <a:schemeClr val="bg1"/>
                    </a:solidFill>
                    <a:latin typeface="+mn-lt"/>
                    <a:ea typeface="+mn-ea"/>
                    <a:cs typeface="+mn-cs"/>
                  </a:defRPr>
                </a:pPr>
                <a:r>
                  <a:rPr lang="en-US"/>
                  <a:t>Percentage (%)</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549343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r>
              <a:rPr lang="en-US" sz="2800"/>
              <a:t>Employment Status</a:t>
            </a:r>
          </a:p>
        </c:rich>
      </c:tx>
      <c:overlay val="0"/>
      <c:spPr>
        <a:noFill/>
        <a:ln>
          <a:noFill/>
        </a:ln>
        <a:effectLst/>
      </c:spPr>
      <c:txPr>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20339660339660337"/>
          <c:y val="0.16838565022421523"/>
          <c:w val="0.62517482517482514"/>
          <c:h val="0.70156950672645735"/>
        </c:manualLayout>
      </c:layout>
      <c:pie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F9AD-E046-9945-619B404B9670}"/>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F9AD-E046-9945-619B404B9670}"/>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F9AD-E046-9945-619B404B9670}"/>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F9AD-E046-9945-619B404B9670}"/>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F9AD-E046-9945-619B404B9670}"/>
              </c:ext>
            </c:extLst>
          </c:dPt>
          <c:dLbls>
            <c:dLbl>
              <c:idx val="0"/>
              <c:layout>
                <c:manualLayout>
                  <c:x val="3.3198961167961664E-2"/>
                  <c:y val="8.7195237643487335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9AD-E046-9945-619B404B9670}"/>
                </c:ext>
              </c:extLst>
            </c:dLbl>
            <c:dLbl>
              <c:idx val="1"/>
              <c:layout>
                <c:manualLayout>
                  <c:x val="-1.317086474315045E-2"/>
                  <c:y val="-1.9288955192260242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7537307170529085"/>
                      <c:h val="7.6311747466544247E-2"/>
                    </c:manualLayout>
                  </c15:layout>
                </c:ext>
                <c:ext xmlns:c16="http://schemas.microsoft.com/office/drawing/2014/chart" uri="{C3380CC4-5D6E-409C-BE32-E72D297353CC}">
                  <c16:uniqueId val="{00000003-F9AD-E046-9945-619B404B9670}"/>
                </c:ext>
              </c:extLst>
            </c:dLbl>
            <c:dLbl>
              <c:idx val="2"/>
              <c:layout>
                <c:manualLayout>
                  <c:x val="3.6747737793876904E-4"/>
                  <c:y val="-1.691103774584235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522824855596425"/>
                      <c:h val="7.6311747466544247E-2"/>
                    </c:manualLayout>
                  </c15:layout>
                </c:ext>
                <c:ext xmlns:c16="http://schemas.microsoft.com/office/drawing/2014/chart" uri="{C3380CC4-5D6E-409C-BE32-E72D297353CC}">
                  <c16:uniqueId val="{00000005-F9AD-E046-9945-619B404B9670}"/>
                </c:ext>
              </c:extLst>
            </c:dLbl>
            <c:dLbl>
              <c:idx val="3"/>
              <c:layout>
                <c:manualLayout>
                  <c:x val="-4.3660284741006777E-2"/>
                  <c:y val="-7.7216413237714332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8083721106317561"/>
                      <c:h val="7.2441560240854463E-2"/>
                    </c:manualLayout>
                  </c15:layout>
                </c:ext>
                <c:ext xmlns:c16="http://schemas.microsoft.com/office/drawing/2014/chart" uri="{C3380CC4-5D6E-409C-BE32-E72D297353CC}">
                  <c16:uniqueId val="{00000007-F9AD-E046-9945-619B404B9670}"/>
                </c:ext>
              </c:extLst>
            </c:dLbl>
            <c:dLbl>
              <c:idx val="4"/>
              <c:layout>
                <c:manualLayout>
                  <c:x val="-2.8287893054104112E-2"/>
                  <c:y val="1.556019353002559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F9AD-E046-9945-619B404B9670}"/>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cap="flat" cmpd="sng" algn="ctr">
                  <a:solidFill>
                    <a:schemeClr val="bg1"/>
                  </a:solidFill>
                  <a:round/>
                </a:ln>
                <a:effectLst/>
              </c:spPr>
            </c:leaderLines>
            <c:extLst>
              <c:ext xmlns:c15="http://schemas.microsoft.com/office/drawing/2012/chart" uri="{CE6537A1-D6FC-4f65-9D91-7224C49458BB}"/>
            </c:extLst>
          </c:dLbls>
          <c:cat>
            <c:strRef>
              <c:f>Sheet2!$A$1:$A$5</c:f>
              <c:strCache>
                <c:ptCount val="5"/>
                <c:pt idx="0">
                  <c:v>Employed</c:v>
                </c:pt>
                <c:pt idx="1">
                  <c:v>Unemployed(Before COVID-19)</c:v>
                </c:pt>
                <c:pt idx="2">
                  <c:v>Unemployed(Due to COVID-19)</c:v>
                </c:pt>
                <c:pt idx="3">
                  <c:v>Furloughed</c:v>
                </c:pt>
                <c:pt idx="4">
                  <c:v>Student</c:v>
                </c:pt>
              </c:strCache>
            </c:strRef>
          </c:cat>
          <c:val>
            <c:numRef>
              <c:f>Sheet2!$B$1:$B$5</c:f>
              <c:numCache>
                <c:formatCode>General</c:formatCode>
                <c:ptCount val="5"/>
                <c:pt idx="0">
                  <c:v>65</c:v>
                </c:pt>
                <c:pt idx="1">
                  <c:v>18</c:v>
                </c:pt>
                <c:pt idx="2">
                  <c:v>17</c:v>
                </c:pt>
                <c:pt idx="3">
                  <c:v>8</c:v>
                </c:pt>
                <c:pt idx="4">
                  <c:v>8</c:v>
                </c:pt>
              </c:numCache>
            </c:numRef>
          </c:val>
          <c:extLst>
            <c:ext xmlns:c16="http://schemas.microsoft.com/office/drawing/2014/chart" uri="{C3380CC4-5D6E-409C-BE32-E72D297353CC}">
              <c16:uniqueId val="{0000000A-F9AD-E046-9945-619B404B9670}"/>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[COVID-19 (Responses) (1) (1).xlsx]Sheet2!PivotTable8</c:name>
    <c:fmtId val="6"/>
  </c:pivotSource>
  <c:chart>
    <c:title>
      <c:tx>
        <c:rich>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r>
              <a:rPr lang="en-US" sz="2800"/>
              <a:t>Industry Type</a:t>
            </a:r>
          </a:p>
        </c:rich>
      </c:tx>
      <c:overlay val="0"/>
      <c:spPr>
        <a:noFill/>
        <a:ln>
          <a:noFill/>
        </a:ln>
        <a:effectLst/>
      </c:spPr>
      <c:txPr>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2"/>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2"/>
          </a:solidFill>
          <a:ln>
            <a:noFill/>
          </a:ln>
          <a:effectLst/>
        </c:spPr>
        <c:marker>
          <c:symbol val="none"/>
        </c:marker>
      </c:pivotFmt>
      <c:pivotFmt>
        <c:idx val="35"/>
        <c:spPr>
          <a:solidFill>
            <a:schemeClr val="accent2"/>
          </a:solidFill>
          <a:ln>
            <a:noFill/>
          </a:ln>
          <a:effectLst/>
        </c:spPr>
        <c:marker>
          <c:symbol val="none"/>
        </c:marker>
      </c:pivotFmt>
      <c:pivotFmt>
        <c:idx val="36"/>
        <c:spPr>
          <a:solidFill>
            <a:schemeClr val="accent2"/>
          </a:solidFill>
          <a:ln>
            <a:noFill/>
          </a:ln>
          <a:effectLst/>
        </c:spPr>
        <c:marker>
          <c:symbol val="none"/>
        </c:marker>
      </c:pivotFmt>
    </c:pivotFmts>
    <c:plotArea>
      <c:layout>
        <c:manualLayout>
          <c:layoutTarget val="inner"/>
          <c:xMode val="edge"/>
          <c:yMode val="edge"/>
          <c:x val="0.38422980460775735"/>
          <c:y val="0.15554492779797635"/>
          <c:w val="0.60094869959436892"/>
          <c:h val="0.72620875156384379"/>
        </c:manualLayout>
      </c:layout>
      <c:barChart>
        <c:barDir val="bar"/>
        <c:grouping val="clustered"/>
        <c:varyColors val="0"/>
        <c:ser>
          <c:idx val="0"/>
          <c:order val="0"/>
          <c:tx>
            <c:strRef>
              <c:f>Sheet2!$B$3</c:f>
              <c:strCache>
                <c:ptCount val="1"/>
                <c:pt idx="0">
                  <c:v>Total</c:v>
                </c:pt>
              </c:strCache>
            </c:strRef>
          </c:tx>
          <c:spPr>
            <a:solidFill>
              <a:schemeClr val="accent2"/>
            </a:solidFill>
            <a:ln>
              <a:noFill/>
            </a:ln>
            <a:effectLst/>
          </c:spPr>
          <c:invertIfNegative val="0"/>
          <c:cat>
            <c:strRef>
              <c:f>Sheet2!$A$4:$A$13</c:f>
              <c:strCache>
                <c:ptCount val="10"/>
                <c:pt idx="0">
                  <c:v>Construction</c:v>
                </c:pt>
                <c:pt idx="1">
                  <c:v>Food services and restaurants</c:v>
                </c:pt>
                <c:pt idx="2">
                  <c:v>Transportation</c:v>
                </c:pt>
                <c:pt idx="3">
                  <c:v>Education</c:v>
                </c:pt>
                <c:pt idx="4">
                  <c:v>Business and finance</c:v>
                </c:pt>
                <c:pt idx="5">
                  <c:v>Non-profit</c:v>
                </c:pt>
                <c:pt idx="6">
                  <c:v>Health services</c:v>
                </c:pt>
                <c:pt idx="7">
                  <c:v>Tech</c:v>
                </c:pt>
                <c:pt idx="8">
                  <c:v>Retail</c:v>
                </c:pt>
                <c:pt idx="9">
                  <c:v>Marketing</c:v>
                </c:pt>
              </c:strCache>
            </c:strRef>
          </c:cat>
          <c:val>
            <c:numRef>
              <c:f>Sheet2!$B$4:$B$13</c:f>
              <c:numCache>
                <c:formatCode>General</c:formatCode>
                <c:ptCount val="10"/>
                <c:pt idx="0">
                  <c:v>3</c:v>
                </c:pt>
                <c:pt idx="1">
                  <c:v>3</c:v>
                </c:pt>
                <c:pt idx="2">
                  <c:v>4</c:v>
                </c:pt>
                <c:pt idx="3">
                  <c:v>5</c:v>
                </c:pt>
                <c:pt idx="4">
                  <c:v>8</c:v>
                </c:pt>
                <c:pt idx="5">
                  <c:v>10</c:v>
                </c:pt>
                <c:pt idx="6">
                  <c:v>11</c:v>
                </c:pt>
                <c:pt idx="7">
                  <c:v>12</c:v>
                </c:pt>
                <c:pt idx="8">
                  <c:v>15</c:v>
                </c:pt>
                <c:pt idx="9">
                  <c:v>25</c:v>
                </c:pt>
              </c:numCache>
            </c:numRef>
          </c:val>
          <c:extLst>
            <c:ext xmlns:c16="http://schemas.microsoft.com/office/drawing/2014/chart" uri="{C3380CC4-5D6E-409C-BE32-E72D297353CC}">
              <c16:uniqueId val="{00000000-CA03-BD43-8D0D-736D1CE8178A}"/>
            </c:ext>
          </c:extLst>
        </c:ser>
        <c:dLbls>
          <c:showLegendKey val="0"/>
          <c:showVal val="0"/>
          <c:showCatName val="0"/>
          <c:showSerName val="0"/>
          <c:showPercent val="0"/>
          <c:showBubbleSize val="0"/>
        </c:dLbls>
        <c:gapWidth val="182"/>
        <c:axId val="1375135008"/>
        <c:axId val="1329989824"/>
      </c:barChart>
      <c:catAx>
        <c:axId val="1375135008"/>
        <c:scaling>
          <c:orientation val="minMax"/>
        </c:scaling>
        <c:delete val="0"/>
        <c:axPos val="l"/>
        <c:title>
          <c:tx>
            <c:rich>
              <a:bodyPr rot="-5400000" spcFirstLastPara="1" vertOverflow="ellipsis" vert="horz" wrap="square" anchor="ctr" anchorCtr="1"/>
              <a:lstStyle/>
              <a:p>
                <a:pPr>
                  <a:defRPr sz="1400" b="1" i="0" u="none" strike="noStrike" kern="1200" baseline="0">
                    <a:solidFill>
                      <a:schemeClr val="bg1"/>
                    </a:solidFill>
                    <a:latin typeface="+mn-lt"/>
                    <a:ea typeface="+mn-ea"/>
                    <a:cs typeface="+mn-cs"/>
                  </a:defRPr>
                </a:pPr>
                <a:r>
                  <a:rPr lang="en-US"/>
                  <a:t>Industry</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1329989824"/>
        <c:crosses val="autoZero"/>
        <c:auto val="1"/>
        <c:lblAlgn val="ctr"/>
        <c:lblOffset val="100"/>
        <c:noMultiLvlLbl val="0"/>
      </c:catAx>
      <c:valAx>
        <c:axId val="13299898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r>
                  <a:rPr lang="en-US"/>
                  <a:t>Number of People</a:t>
                </a:r>
              </a:p>
            </c:rich>
          </c:tx>
          <c:overlay val="0"/>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1375135008"/>
        <c:crosses val="autoZero"/>
        <c:crossBetween val="between"/>
      </c:valAx>
      <c:spPr>
        <a:noFill/>
        <a:ln>
          <a:noFill/>
        </a:ln>
        <a:effectLst/>
      </c:spPr>
    </c:plotArea>
    <c:plotVisOnly val="1"/>
    <c:dispBlanksAs val="gap"/>
    <c:showDLblsOverMax val="0"/>
  </c:chart>
  <c:spPr>
    <a:noFill/>
    <a:ln>
      <a:noFill/>
    </a:ln>
    <a:effectLst/>
  </c:spPr>
  <c:txPr>
    <a:bodyPr/>
    <a:lstStyle/>
    <a:p>
      <a:pPr>
        <a:defRPr sz="1400" b="1">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r>
              <a:rPr lang="en-US" sz="2800" b="1" dirty="0">
                <a:solidFill>
                  <a:schemeClr val="bg1"/>
                </a:solidFill>
              </a:rPr>
              <a:t>Unemployment</a:t>
            </a:r>
            <a:r>
              <a:rPr lang="en-US" sz="2800" b="1" baseline="0" dirty="0">
                <a:solidFill>
                  <a:schemeClr val="bg1"/>
                </a:solidFill>
              </a:rPr>
              <a:t> Rate by Industry</a:t>
            </a:r>
            <a:endParaRPr lang="en-US" sz="2800" b="1" dirty="0">
              <a:solidFill>
                <a:schemeClr val="bg1"/>
              </a:solidFill>
            </a:endParaRPr>
          </a:p>
        </c:rich>
      </c:tx>
      <c:overlay val="0"/>
      <c:spPr>
        <a:noFill/>
        <a:ln>
          <a:noFill/>
        </a:ln>
        <a:effectLst/>
      </c:spPr>
      <c:txPr>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9.43655865624074E-2"/>
          <c:y val="0.10490981873408789"/>
          <c:w val="0.88608668556482117"/>
          <c:h val="0.42590009889357172"/>
        </c:manualLayout>
      </c:layout>
      <c:barChart>
        <c:barDir val="col"/>
        <c:grouping val="clustered"/>
        <c:varyColors val="0"/>
        <c:ser>
          <c:idx val="0"/>
          <c:order val="0"/>
          <c:tx>
            <c:strRef>
              <c:f>'Industry Unemployment Rate'!$B$1</c:f>
              <c:strCache>
                <c:ptCount val="1"/>
                <c:pt idx="0">
                  <c:v>2019</c:v>
                </c:pt>
              </c:strCache>
            </c:strRef>
          </c:tx>
          <c:spPr>
            <a:solidFill>
              <a:schemeClr val="accent2"/>
            </a:solidFill>
            <a:ln>
              <a:noFill/>
            </a:ln>
            <a:effectLst/>
          </c:spPr>
          <c:invertIfNegative val="0"/>
          <c:cat>
            <c:strRef>
              <c:f>'Industry Unemployment Rate'!$A$2:$A$11</c:f>
              <c:strCache>
                <c:ptCount val="10"/>
                <c:pt idx="0">
                  <c:v>Leisure and hospitality</c:v>
                </c:pt>
                <c:pt idx="1">
                  <c:v>Other services</c:v>
                </c:pt>
                <c:pt idx="2">
                  <c:v>Wholesale and retail trade</c:v>
                </c:pt>
                <c:pt idx="3">
                  <c:v>Construction</c:v>
                </c:pt>
                <c:pt idx="4">
                  <c:v>Nonagricultural private wage and salary workers</c:v>
                </c:pt>
                <c:pt idx="5">
                  <c:v>Durable goods</c:v>
                </c:pt>
                <c:pt idx="6">
                  <c:v>Transportation and utilities</c:v>
                </c:pt>
                <c:pt idx="7">
                  <c:v>Manufacturing</c:v>
                </c:pt>
                <c:pt idx="8">
                  <c:v>Information</c:v>
                </c:pt>
                <c:pt idx="9">
                  <c:v>Education and health services</c:v>
                </c:pt>
              </c:strCache>
            </c:strRef>
          </c:cat>
          <c:val>
            <c:numRef>
              <c:f>'Industry Unemployment Rate'!$B$2:$B$11</c:f>
              <c:numCache>
                <c:formatCode>General</c:formatCode>
                <c:ptCount val="10"/>
                <c:pt idx="0">
                  <c:v>4.5</c:v>
                </c:pt>
                <c:pt idx="1">
                  <c:v>2.5</c:v>
                </c:pt>
                <c:pt idx="2">
                  <c:v>4.3</c:v>
                </c:pt>
                <c:pt idx="3">
                  <c:v>4.7</c:v>
                </c:pt>
                <c:pt idx="4">
                  <c:v>3.3</c:v>
                </c:pt>
                <c:pt idx="5">
                  <c:v>2.6</c:v>
                </c:pt>
                <c:pt idx="6">
                  <c:v>3.4</c:v>
                </c:pt>
                <c:pt idx="7">
                  <c:v>3</c:v>
                </c:pt>
                <c:pt idx="8">
                  <c:v>3.5</c:v>
                </c:pt>
                <c:pt idx="9">
                  <c:v>2.1</c:v>
                </c:pt>
              </c:numCache>
            </c:numRef>
          </c:val>
          <c:extLst>
            <c:ext xmlns:c16="http://schemas.microsoft.com/office/drawing/2014/chart" uri="{C3380CC4-5D6E-409C-BE32-E72D297353CC}">
              <c16:uniqueId val="{00000000-5C5D-9E4F-B6AB-5981ADD68F7C}"/>
            </c:ext>
          </c:extLst>
        </c:ser>
        <c:ser>
          <c:idx val="1"/>
          <c:order val="1"/>
          <c:tx>
            <c:strRef>
              <c:f>'Industry Unemployment Rate'!$C$1</c:f>
              <c:strCache>
                <c:ptCount val="1"/>
                <c:pt idx="0">
                  <c:v>2020</c:v>
                </c:pt>
              </c:strCache>
            </c:strRef>
          </c:tx>
          <c:spPr>
            <a:solidFill>
              <a:schemeClr val="accent4"/>
            </a:solidFill>
            <a:ln>
              <a:noFill/>
            </a:ln>
            <a:effectLst/>
          </c:spPr>
          <c:invertIfNegative val="0"/>
          <c:cat>
            <c:strRef>
              <c:f>'Industry Unemployment Rate'!$A$2:$A$11</c:f>
              <c:strCache>
                <c:ptCount val="10"/>
                <c:pt idx="0">
                  <c:v>Leisure and hospitality</c:v>
                </c:pt>
                <c:pt idx="1">
                  <c:v>Other services</c:v>
                </c:pt>
                <c:pt idx="2">
                  <c:v>Wholesale and retail trade</c:v>
                </c:pt>
                <c:pt idx="3">
                  <c:v>Construction</c:v>
                </c:pt>
                <c:pt idx="4">
                  <c:v>Nonagricultural private wage and salary workers</c:v>
                </c:pt>
                <c:pt idx="5">
                  <c:v>Durable goods</c:v>
                </c:pt>
                <c:pt idx="6">
                  <c:v>Transportation and utilities</c:v>
                </c:pt>
                <c:pt idx="7">
                  <c:v>Manufacturing</c:v>
                </c:pt>
                <c:pt idx="8">
                  <c:v>Information</c:v>
                </c:pt>
                <c:pt idx="9">
                  <c:v>Education and health services</c:v>
                </c:pt>
              </c:strCache>
            </c:strRef>
          </c:cat>
          <c:val>
            <c:numRef>
              <c:f>'Industry Unemployment Rate'!$C$2:$C$11</c:f>
              <c:numCache>
                <c:formatCode>General</c:formatCode>
                <c:ptCount val="10"/>
                <c:pt idx="0">
                  <c:v>39.299999999999997</c:v>
                </c:pt>
                <c:pt idx="1">
                  <c:v>23</c:v>
                </c:pt>
                <c:pt idx="2">
                  <c:v>17.100000000000001</c:v>
                </c:pt>
                <c:pt idx="3">
                  <c:v>16.600000000000001</c:v>
                </c:pt>
                <c:pt idx="4">
                  <c:v>15.6</c:v>
                </c:pt>
                <c:pt idx="5">
                  <c:v>15.1</c:v>
                </c:pt>
                <c:pt idx="6">
                  <c:v>13.5</c:v>
                </c:pt>
                <c:pt idx="7">
                  <c:v>13.2</c:v>
                </c:pt>
                <c:pt idx="8">
                  <c:v>11</c:v>
                </c:pt>
                <c:pt idx="9">
                  <c:v>10.9</c:v>
                </c:pt>
              </c:numCache>
            </c:numRef>
          </c:val>
          <c:extLst>
            <c:ext xmlns:c16="http://schemas.microsoft.com/office/drawing/2014/chart" uri="{C3380CC4-5D6E-409C-BE32-E72D297353CC}">
              <c16:uniqueId val="{00000001-5C5D-9E4F-B6AB-5981ADD68F7C}"/>
            </c:ext>
          </c:extLst>
        </c:ser>
        <c:dLbls>
          <c:showLegendKey val="0"/>
          <c:showVal val="0"/>
          <c:showCatName val="0"/>
          <c:showSerName val="0"/>
          <c:showPercent val="0"/>
          <c:showBubbleSize val="0"/>
        </c:dLbls>
        <c:gapWidth val="219"/>
        <c:overlap val="-27"/>
        <c:axId val="1837162463"/>
        <c:axId val="1827251887"/>
      </c:barChart>
      <c:catAx>
        <c:axId val="1837162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1827251887"/>
        <c:crosses val="autoZero"/>
        <c:auto val="1"/>
        <c:lblAlgn val="ctr"/>
        <c:lblOffset val="100"/>
        <c:noMultiLvlLbl val="0"/>
      </c:catAx>
      <c:valAx>
        <c:axId val="18272518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bg1"/>
                    </a:solidFill>
                    <a:latin typeface="+mn-lt"/>
                    <a:ea typeface="+mn-ea"/>
                    <a:cs typeface="+mn-cs"/>
                  </a:defRPr>
                </a:pPr>
                <a:r>
                  <a:rPr lang="en-US" sz="1400" b="1" dirty="0">
                    <a:solidFill>
                      <a:schemeClr val="bg1"/>
                    </a:solidFill>
                  </a:rPr>
                  <a:t>Rate</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1837162463"/>
        <c:crosses val="autoZero"/>
        <c:crossBetween val="between"/>
      </c:valAx>
      <c:spPr>
        <a:noFill/>
        <a:ln>
          <a:noFill/>
        </a:ln>
        <a:effectLst/>
      </c:spPr>
    </c:plotArea>
    <c:legend>
      <c:legendPos val="b"/>
      <c:layout>
        <c:manualLayout>
          <c:xMode val="edge"/>
          <c:yMode val="edge"/>
          <c:x val="0.76032934486225512"/>
          <c:y val="0.29220036292300028"/>
          <c:w val="0.15950667982411393"/>
          <c:h val="4.182562207871104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r>
              <a:rPr lang="en-US" sz="2800"/>
              <a:t>Unemployment Rate by Educational Attainment</a:t>
            </a:r>
          </a:p>
        </c:rich>
      </c:tx>
      <c:overlay val="0"/>
      <c:spPr>
        <a:noFill/>
        <a:ln>
          <a:noFill/>
        </a:ln>
        <a:effectLst/>
      </c:spPr>
      <c:txPr>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'Education Unemployment Rate'!$B$24</c:f>
              <c:strCache>
                <c:ptCount val="1"/>
                <c:pt idx="0">
                  <c:v>Apr. 2019</c:v>
                </c:pt>
              </c:strCache>
            </c:strRef>
          </c:tx>
          <c:spPr>
            <a:solidFill>
              <a:schemeClr val="accent2"/>
            </a:solidFill>
            <a:ln>
              <a:noFill/>
            </a:ln>
            <a:effectLst/>
          </c:spPr>
          <c:invertIfNegative val="0"/>
          <c:cat>
            <c:strRef>
              <c:f>'Education Unemployment Rate'!$A$25:$A$28</c:f>
              <c:strCache>
                <c:ptCount val="4"/>
                <c:pt idx="0">
                  <c:v>Less than a high school diploma</c:v>
                </c:pt>
                <c:pt idx="1">
                  <c:v>HS graduate, no college</c:v>
                </c:pt>
                <c:pt idx="2">
                  <c:v>Some college/Assosciates Degree</c:v>
                </c:pt>
                <c:pt idx="3">
                  <c:v>Bachelors or higher </c:v>
                </c:pt>
              </c:strCache>
            </c:strRef>
          </c:cat>
          <c:val>
            <c:numRef>
              <c:f>'Education Unemployment Rate'!$B$25:$B$28</c:f>
              <c:numCache>
                <c:formatCode>General</c:formatCode>
                <c:ptCount val="4"/>
                <c:pt idx="0">
                  <c:v>5.3</c:v>
                </c:pt>
                <c:pt idx="1">
                  <c:v>3.4</c:v>
                </c:pt>
                <c:pt idx="2">
                  <c:v>3.1</c:v>
                </c:pt>
                <c:pt idx="3">
                  <c:v>2.1</c:v>
                </c:pt>
              </c:numCache>
            </c:numRef>
          </c:val>
          <c:extLst>
            <c:ext xmlns:c16="http://schemas.microsoft.com/office/drawing/2014/chart" uri="{C3380CC4-5D6E-409C-BE32-E72D297353CC}">
              <c16:uniqueId val="{00000000-195E-9049-A90F-84F97D65E486}"/>
            </c:ext>
          </c:extLst>
        </c:ser>
        <c:ser>
          <c:idx val="1"/>
          <c:order val="1"/>
          <c:tx>
            <c:strRef>
              <c:f>'Education Unemployment Rate'!$C$24</c:f>
              <c:strCache>
                <c:ptCount val="1"/>
                <c:pt idx="0">
                  <c:v>Apr. 2020</c:v>
                </c:pt>
              </c:strCache>
            </c:strRef>
          </c:tx>
          <c:spPr>
            <a:solidFill>
              <a:schemeClr val="accent4"/>
            </a:solidFill>
            <a:ln>
              <a:noFill/>
            </a:ln>
            <a:effectLst/>
          </c:spPr>
          <c:invertIfNegative val="0"/>
          <c:cat>
            <c:strRef>
              <c:f>'Education Unemployment Rate'!$A$25:$A$28</c:f>
              <c:strCache>
                <c:ptCount val="4"/>
                <c:pt idx="0">
                  <c:v>Less than a high school diploma</c:v>
                </c:pt>
                <c:pt idx="1">
                  <c:v>HS graduate, no college</c:v>
                </c:pt>
                <c:pt idx="2">
                  <c:v>Some college/Assosciates Degree</c:v>
                </c:pt>
                <c:pt idx="3">
                  <c:v>Bachelors or higher </c:v>
                </c:pt>
              </c:strCache>
            </c:strRef>
          </c:cat>
          <c:val>
            <c:numRef>
              <c:f>'Education Unemployment Rate'!$C$25:$C$28</c:f>
              <c:numCache>
                <c:formatCode>General</c:formatCode>
                <c:ptCount val="4"/>
                <c:pt idx="0">
                  <c:v>21.2</c:v>
                </c:pt>
                <c:pt idx="1">
                  <c:v>17.3</c:v>
                </c:pt>
                <c:pt idx="2">
                  <c:v>15</c:v>
                </c:pt>
                <c:pt idx="3">
                  <c:v>8.4</c:v>
                </c:pt>
              </c:numCache>
            </c:numRef>
          </c:val>
          <c:extLst>
            <c:ext xmlns:c16="http://schemas.microsoft.com/office/drawing/2014/chart" uri="{C3380CC4-5D6E-409C-BE32-E72D297353CC}">
              <c16:uniqueId val="{00000001-195E-9049-A90F-84F97D65E486}"/>
            </c:ext>
          </c:extLst>
        </c:ser>
        <c:dLbls>
          <c:showLegendKey val="0"/>
          <c:showVal val="0"/>
          <c:showCatName val="0"/>
          <c:showSerName val="0"/>
          <c:showPercent val="0"/>
          <c:showBubbleSize val="0"/>
        </c:dLbls>
        <c:gapWidth val="219"/>
        <c:overlap val="-27"/>
        <c:axId val="1843538719"/>
        <c:axId val="1866595759"/>
      </c:barChart>
      <c:catAx>
        <c:axId val="1843538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en-US"/>
          </a:p>
        </c:txPr>
        <c:crossAx val="1866595759"/>
        <c:crosses val="autoZero"/>
        <c:auto val="1"/>
        <c:lblAlgn val="ctr"/>
        <c:lblOffset val="100"/>
        <c:noMultiLvlLbl val="0"/>
      </c:catAx>
      <c:valAx>
        <c:axId val="18665957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en-US"/>
          </a:p>
        </c:txPr>
        <c:crossAx val="1843538719"/>
        <c:crosses val="autoZero"/>
        <c:crossBetween val="between"/>
      </c:valAx>
      <c:spPr>
        <a:noFill/>
        <a:ln>
          <a:noFill/>
        </a:ln>
        <a:effectLst/>
      </c:spPr>
    </c:plotArea>
    <c:legend>
      <c:legendPos val="b"/>
      <c:layout>
        <c:manualLayout>
          <c:xMode val="edge"/>
          <c:yMode val="edge"/>
          <c:x val="0.71187694925933154"/>
          <c:y val="7.9178135885340339E-2"/>
          <c:w val="0.22736891008893076"/>
          <c:h val="0.7241629049780105"/>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solidFill>
            <a:schemeClr val="bg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r>
              <a:rPr lang="en-US" sz="2800" dirty="0"/>
              <a:t>Unemployment Rate by Gender (Ages 16-64 y/o)</a:t>
            </a:r>
          </a:p>
        </c:rich>
      </c:tx>
      <c:layout>
        <c:manualLayout>
          <c:xMode val="edge"/>
          <c:yMode val="edge"/>
          <c:x val="0.11973353373373925"/>
          <c:y val="2.1677119476089624E-2"/>
        </c:manualLayout>
      </c:layout>
      <c:overlay val="0"/>
      <c:spPr>
        <a:noFill/>
        <a:ln>
          <a:noFill/>
        </a:ln>
        <a:effectLst/>
      </c:spPr>
      <c:txPr>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v>Apr. 2019</c:v>
          </c:tx>
          <c:spPr>
            <a:solidFill>
              <a:schemeClr val="accent2"/>
            </a:solidFill>
            <a:ln>
              <a:noFill/>
            </a:ln>
            <a:effectLst/>
          </c:spPr>
          <c:invertIfNegative val="0"/>
          <c:cat>
            <c:strRef>
              <c:f>Sheet10!$A$4:$A$5</c:f>
              <c:strCache>
                <c:ptCount val="2"/>
                <c:pt idx="0">
                  <c:v>Men</c:v>
                </c:pt>
                <c:pt idx="1">
                  <c:v>Women</c:v>
                </c:pt>
              </c:strCache>
            </c:strRef>
          </c:cat>
          <c:val>
            <c:numRef>
              <c:f>Sheet10!$B$4:$B$5</c:f>
              <c:numCache>
                <c:formatCode>General</c:formatCode>
                <c:ptCount val="2"/>
                <c:pt idx="0">
                  <c:v>3.5</c:v>
                </c:pt>
                <c:pt idx="1">
                  <c:v>3</c:v>
                </c:pt>
              </c:numCache>
            </c:numRef>
          </c:val>
          <c:extLst>
            <c:ext xmlns:c16="http://schemas.microsoft.com/office/drawing/2014/chart" uri="{C3380CC4-5D6E-409C-BE32-E72D297353CC}">
              <c16:uniqueId val="{00000000-AEBA-C44D-8DD8-16BF87FC190D}"/>
            </c:ext>
          </c:extLst>
        </c:ser>
        <c:ser>
          <c:idx val="1"/>
          <c:order val="1"/>
          <c:tx>
            <c:v>Apr. 2020</c:v>
          </c:tx>
          <c:spPr>
            <a:solidFill>
              <a:schemeClr val="accent4"/>
            </a:solidFill>
            <a:ln>
              <a:noFill/>
            </a:ln>
            <a:effectLst/>
          </c:spPr>
          <c:invertIfNegative val="0"/>
          <c:cat>
            <c:strRef>
              <c:f>Sheet10!$A$4:$A$5</c:f>
              <c:strCache>
                <c:ptCount val="2"/>
                <c:pt idx="0">
                  <c:v>Men</c:v>
                </c:pt>
                <c:pt idx="1">
                  <c:v>Women</c:v>
                </c:pt>
              </c:strCache>
            </c:strRef>
          </c:cat>
          <c:val>
            <c:numRef>
              <c:f>Sheet10!$C$4:$C$5</c:f>
              <c:numCache>
                <c:formatCode>General</c:formatCode>
                <c:ptCount val="2"/>
                <c:pt idx="0">
                  <c:v>13</c:v>
                </c:pt>
                <c:pt idx="1">
                  <c:v>15.5</c:v>
                </c:pt>
              </c:numCache>
            </c:numRef>
          </c:val>
          <c:extLst>
            <c:ext xmlns:c16="http://schemas.microsoft.com/office/drawing/2014/chart" uri="{C3380CC4-5D6E-409C-BE32-E72D297353CC}">
              <c16:uniqueId val="{00000001-AEBA-C44D-8DD8-16BF87FC190D}"/>
            </c:ext>
          </c:extLst>
        </c:ser>
        <c:dLbls>
          <c:showLegendKey val="0"/>
          <c:showVal val="0"/>
          <c:showCatName val="0"/>
          <c:showSerName val="0"/>
          <c:showPercent val="0"/>
          <c:showBubbleSize val="0"/>
        </c:dLbls>
        <c:gapWidth val="182"/>
        <c:axId val="1901770687"/>
        <c:axId val="1828234399"/>
        <c:extLst>
          <c:ext xmlns:c15="http://schemas.microsoft.com/office/drawing/2012/chart" uri="{02D57815-91ED-43cb-92C2-25804820EDAC}">
            <c15:filteredBarSeries>
              <c15:ser>
                <c:idx val="2"/>
                <c:order val="2"/>
                <c:spPr>
                  <a:solidFill>
                    <a:schemeClr val="accent6"/>
                  </a:solidFill>
                  <a:ln>
                    <a:noFill/>
                  </a:ln>
                  <a:effectLst/>
                </c:spPr>
                <c:invertIfNegative val="0"/>
                <c:cat>
                  <c:strRef>
                    <c:extLst>
                      <c:ext uri="{02D57815-91ED-43cb-92C2-25804820EDAC}">
                        <c15:formulaRef>
                          <c15:sqref>Sheet10!$A$4:$A$5</c15:sqref>
                        </c15:formulaRef>
                      </c:ext>
                    </c:extLst>
                    <c:strCache>
                      <c:ptCount val="2"/>
                      <c:pt idx="0">
                        <c:v>Men</c:v>
                      </c:pt>
                      <c:pt idx="1">
                        <c:v>Women</c:v>
                      </c:pt>
                    </c:strCache>
                  </c:strRef>
                </c:cat>
                <c:val>
                  <c:numRef>
                    <c:extLst>
                      <c:ext uri="{02D57815-91ED-43cb-92C2-25804820EDAC}">
                        <c15:formulaRef>
                          <c15:sqref>Sheet10!$D$4:$D$5</c15:sqref>
                        </c15:formulaRef>
                      </c:ext>
                    </c:extLst>
                    <c:numCache>
                      <c:formatCode>General</c:formatCode>
                      <c:ptCount val="2"/>
                    </c:numCache>
                  </c:numRef>
                </c:val>
                <c:extLst>
                  <c:ext xmlns:c16="http://schemas.microsoft.com/office/drawing/2014/chart" uri="{C3380CC4-5D6E-409C-BE32-E72D297353CC}">
                    <c16:uniqueId val="{00000002-AEBA-C44D-8DD8-16BF87FC190D}"/>
                  </c:ext>
                </c:extLst>
              </c15:ser>
            </c15:filteredBarSeries>
            <c15:filteredBarSeries>
              <c15:ser>
                <c:idx val="3"/>
                <c:order val="3"/>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Sheet10!$A$4:$A$5</c15:sqref>
                        </c15:formulaRef>
                      </c:ext>
                    </c:extLst>
                    <c:strCache>
                      <c:ptCount val="2"/>
                      <c:pt idx="0">
                        <c:v>Men</c:v>
                      </c:pt>
                      <c:pt idx="1">
                        <c:v>Women</c:v>
                      </c:pt>
                    </c:strCache>
                  </c:strRef>
                </c:cat>
                <c:val>
                  <c:numRef>
                    <c:extLst xmlns:c15="http://schemas.microsoft.com/office/drawing/2012/chart">
                      <c:ext xmlns:c15="http://schemas.microsoft.com/office/drawing/2012/chart" uri="{02D57815-91ED-43cb-92C2-25804820EDAC}">
                        <c15:formulaRef>
                          <c15:sqref>Sheet10!$E$4:$E$5</c15:sqref>
                        </c15:formulaRef>
                      </c:ext>
                    </c:extLst>
                    <c:numCache>
                      <c:formatCode>General</c:formatCode>
                      <c:ptCount val="2"/>
                    </c:numCache>
                  </c:numRef>
                </c:val>
                <c:extLst xmlns:c15="http://schemas.microsoft.com/office/drawing/2012/chart">
                  <c:ext xmlns:c16="http://schemas.microsoft.com/office/drawing/2014/chart" uri="{C3380CC4-5D6E-409C-BE32-E72D297353CC}">
                    <c16:uniqueId val="{00000003-AEBA-C44D-8DD8-16BF87FC190D}"/>
                  </c:ext>
                </c:extLst>
              </c15:ser>
            </c15:filteredBarSeries>
          </c:ext>
        </c:extLst>
      </c:barChart>
      <c:catAx>
        <c:axId val="1901770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1828234399"/>
        <c:crosses val="autoZero"/>
        <c:auto val="1"/>
        <c:lblAlgn val="ctr"/>
        <c:lblOffset val="100"/>
        <c:noMultiLvlLbl val="0"/>
      </c:catAx>
      <c:valAx>
        <c:axId val="18282343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19017706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b="1">
          <a:solidFill>
            <a:schemeClr val="bg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r>
              <a:rPr lang="en-US" sz="2800" dirty="0"/>
              <a:t>Top 10 Women</a:t>
            </a:r>
            <a:r>
              <a:rPr lang="en-US" sz="2800" baseline="0" dirty="0"/>
              <a:t> Dominated</a:t>
            </a:r>
            <a:r>
              <a:rPr lang="en-US" sz="2800" dirty="0"/>
              <a:t> Occupations Compared</a:t>
            </a:r>
            <a:r>
              <a:rPr lang="en-US" sz="2800" baseline="0" dirty="0"/>
              <a:t> to Men</a:t>
            </a:r>
            <a:r>
              <a:rPr lang="en-US" sz="2800" dirty="0"/>
              <a:t> (2019)</a:t>
            </a:r>
          </a:p>
        </c:rich>
      </c:tx>
      <c:overlay val="0"/>
      <c:spPr>
        <a:noFill/>
        <a:ln>
          <a:noFill/>
        </a:ln>
        <a:effectLst/>
      </c:spPr>
      <c:txPr>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endParaRPr lang="en-US"/>
        </a:p>
      </c:txPr>
    </c:title>
    <c:autoTitleDeleted val="0"/>
    <c:plotArea>
      <c:layout/>
      <c:barChart>
        <c:barDir val="bar"/>
        <c:grouping val="clustered"/>
        <c:varyColors val="0"/>
        <c:ser>
          <c:idx val="0"/>
          <c:order val="0"/>
          <c:tx>
            <c:strRef>
              <c:f>Sheet2!$G$1</c:f>
              <c:strCache>
                <c:ptCount val="1"/>
                <c:pt idx="0">
                  <c:v>Men</c:v>
                </c:pt>
              </c:strCache>
            </c:strRef>
          </c:tx>
          <c:spPr>
            <a:solidFill>
              <a:schemeClr val="accent2"/>
            </a:solidFill>
            <a:ln>
              <a:noFill/>
            </a:ln>
            <a:effectLst/>
          </c:spPr>
          <c:invertIfNegative val="0"/>
          <c:cat>
            <c:strRef>
              <c:f>Sheet2!$F$2:$F$11</c:f>
              <c:strCache>
                <c:ptCount val="10"/>
                <c:pt idx="0">
                  <c:v>Food preparation and serving related occupations</c:v>
                </c:pt>
                <c:pt idx="1">
                  <c:v>Professional and related occupations</c:v>
                </c:pt>
                <c:pt idx="2">
                  <c:v>Service occupations</c:v>
                </c:pt>
                <c:pt idx="3">
                  <c:v>Sales and office occupations</c:v>
                </c:pt>
                <c:pt idx="4">
                  <c:v>Community and social service occupations</c:v>
                </c:pt>
                <c:pt idx="5">
                  <c:v>Office and administrative support occupations</c:v>
                </c:pt>
                <c:pt idx="6">
                  <c:v>Education, training, and library occupations</c:v>
                </c:pt>
                <c:pt idx="7">
                  <c:v>Healthcare practitioners and technical occupations</c:v>
                </c:pt>
                <c:pt idx="8">
                  <c:v>Personal care and service occupations</c:v>
                </c:pt>
                <c:pt idx="9">
                  <c:v>Healthcare support occupations</c:v>
                </c:pt>
              </c:strCache>
            </c:strRef>
          </c:cat>
          <c:val>
            <c:numRef>
              <c:f>Sheet2!$G$2:$G$11</c:f>
              <c:numCache>
                <c:formatCode>0%</c:formatCode>
                <c:ptCount val="10"/>
                <c:pt idx="0">
                  <c:v>0.45457801122120089</c:v>
                </c:pt>
                <c:pt idx="1">
                  <c:v>0.42643070064720573</c:v>
                </c:pt>
                <c:pt idx="2">
                  <c:v>0.42421883687312356</c:v>
                </c:pt>
                <c:pt idx="3">
                  <c:v>0.39400659274797722</c:v>
                </c:pt>
                <c:pt idx="4">
                  <c:v>0.32535885167464113</c:v>
                </c:pt>
                <c:pt idx="5">
                  <c:v>0.2905728259036483</c:v>
                </c:pt>
                <c:pt idx="6">
                  <c:v>0.26441036488630354</c:v>
                </c:pt>
                <c:pt idx="7">
                  <c:v>0.24617926476662536</c:v>
                </c:pt>
                <c:pt idx="8">
                  <c:v>0.23056300268096513</c:v>
                </c:pt>
                <c:pt idx="9">
                  <c:v>0.13065460351250666</c:v>
                </c:pt>
              </c:numCache>
            </c:numRef>
          </c:val>
          <c:extLst>
            <c:ext xmlns:c16="http://schemas.microsoft.com/office/drawing/2014/chart" uri="{C3380CC4-5D6E-409C-BE32-E72D297353CC}">
              <c16:uniqueId val="{00000000-0D98-BB4E-AE2E-11F10AE0B7B5}"/>
            </c:ext>
          </c:extLst>
        </c:ser>
        <c:ser>
          <c:idx val="1"/>
          <c:order val="1"/>
          <c:tx>
            <c:strRef>
              <c:f>Sheet2!$H$1</c:f>
              <c:strCache>
                <c:ptCount val="1"/>
                <c:pt idx="0">
                  <c:v>Women</c:v>
                </c:pt>
              </c:strCache>
            </c:strRef>
          </c:tx>
          <c:spPr>
            <a:solidFill>
              <a:schemeClr val="accent4"/>
            </a:solidFill>
            <a:ln>
              <a:noFill/>
            </a:ln>
            <a:effectLst/>
          </c:spPr>
          <c:invertIfNegative val="0"/>
          <c:cat>
            <c:strRef>
              <c:f>Sheet2!$F$2:$F$11</c:f>
              <c:strCache>
                <c:ptCount val="10"/>
                <c:pt idx="0">
                  <c:v>Food preparation and serving related occupations</c:v>
                </c:pt>
                <c:pt idx="1">
                  <c:v>Professional and related occupations</c:v>
                </c:pt>
                <c:pt idx="2">
                  <c:v>Service occupations</c:v>
                </c:pt>
                <c:pt idx="3">
                  <c:v>Sales and office occupations</c:v>
                </c:pt>
                <c:pt idx="4">
                  <c:v>Community and social service occupations</c:v>
                </c:pt>
                <c:pt idx="5">
                  <c:v>Office and administrative support occupations</c:v>
                </c:pt>
                <c:pt idx="6">
                  <c:v>Education, training, and library occupations</c:v>
                </c:pt>
                <c:pt idx="7">
                  <c:v>Healthcare practitioners and technical occupations</c:v>
                </c:pt>
                <c:pt idx="8">
                  <c:v>Personal care and service occupations</c:v>
                </c:pt>
                <c:pt idx="9">
                  <c:v>Healthcare support occupations</c:v>
                </c:pt>
              </c:strCache>
            </c:strRef>
          </c:cat>
          <c:val>
            <c:numRef>
              <c:f>Sheet2!$H$2:$H$11</c:f>
              <c:numCache>
                <c:formatCode>0%</c:formatCode>
                <c:ptCount val="10"/>
                <c:pt idx="0">
                  <c:v>0.54542198877879911</c:v>
                </c:pt>
                <c:pt idx="1">
                  <c:v>0.57356929935279422</c:v>
                </c:pt>
                <c:pt idx="2">
                  <c:v>0.57578116312687644</c:v>
                </c:pt>
                <c:pt idx="3">
                  <c:v>0.60599340725202278</c:v>
                </c:pt>
                <c:pt idx="4">
                  <c:v>0.67464114832535882</c:v>
                </c:pt>
                <c:pt idx="5">
                  <c:v>0.7094271740963517</c:v>
                </c:pt>
                <c:pt idx="6">
                  <c:v>0.73558963511369646</c:v>
                </c:pt>
                <c:pt idx="7">
                  <c:v>0.75382073523337467</c:v>
                </c:pt>
                <c:pt idx="8">
                  <c:v>0.76943699731903481</c:v>
                </c:pt>
                <c:pt idx="9">
                  <c:v>0.86934539648749332</c:v>
                </c:pt>
              </c:numCache>
            </c:numRef>
          </c:val>
          <c:extLst>
            <c:ext xmlns:c16="http://schemas.microsoft.com/office/drawing/2014/chart" uri="{C3380CC4-5D6E-409C-BE32-E72D297353CC}">
              <c16:uniqueId val="{00000001-0D98-BB4E-AE2E-11F10AE0B7B5}"/>
            </c:ext>
          </c:extLst>
        </c:ser>
        <c:dLbls>
          <c:showLegendKey val="0"/>
          <c:showVal val="0"/>
          <c:showCatName val="0"/>
          <c:showSerName val="0"/>
          <c:showPercent val="0"/>
          <c:showBubbleSize val="0"/>
        </c:dLbls>
        <c:gapWidth val="182"/>
        <c:axId val="475261568"/>
        <c:axId val="475263248"/>
      </c:barChart>
      <c:catAx>
        <c:axId val="4752615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475263248"/>
        <c:crosses val="autoZero"/>
        <c:auto val="1"/>
        <c:lblAlgn val="ctr"/>
        <c:lblOffset val="100"/>
        <c:noMultiLvlLbl val="0"/>
      </c:catAx>
      <c:valAx>
        <c:axId val="47526324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4752615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chemeClr val="bg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r>
              <a:rPr lang="en-US" sz="2800"/>
              <a:t>Negative impact on job postings in March in the states with the highest cases</a:t>
            </a:r>
          </a:p>
        </c:rich>
      </c:tx>
      <c:overlay val="0"/>
      <c:spPr>
        <a:noFill/>
        <a:ln>
          <a:noFill/>
        </a:ln>
        <a:effectLst/>
      </c:spPr>
      <c:txPr>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6.2185956125234428E-2"/>
          <c:y val="0.21136377311097418"/>
          <c:w val="0.92141140644338337"/>
          <c:h val="0.6571094979462091"/>
        </c:manualLayout>
      </c:layout>
      <c:barChart>
        <c:barDir val="col"/>
        <c:grouping val="clustered"/>
        <c:varyColors val="0"/>
        <c:ser>
          <c:idx val="0"/>
          <c:order val="0"/>
          <c:tx>
            <c:strRef>
              <c:f>'/Users/raninali/Downloads/[send to doro-2.xlsx]Sheet1'!$AW$2</c:f>
              <c:strCache>
                <c:ptCount val="1"/>
                <c:pt idx="0">
                  <c:v>Week of 3/2 to week of 3/9 % change</c:v>
                </c:pt>
              </c:strCache>
            </c:strRef>
          </c:tx>
          <c:spPr>
            <a:solidFill>
              <a:schemeClr val="accent2"/>
            </a:solidFill>
            <a:ln>
              <a:noFill/>
            </a:ln>
            <a:effectLst/>
          </c:spPr>
          <c:invertIfNegative val="0"/>
          <c:cat>
            <c:strRef>
              <c:f>[1]Sheet1!$AV$3:$AV$12</c:f>
              <c:strCache>
                <c:ptCount val="10"/>
                <c:pt idx="0">
                  <c:v>New York</c:v>
                </c:pt>
                <c:pt idx="1">
                  <c:v>New Jersey</c:v>
                </c:pt>
                <c:pt idx="2">
                  <c:v>Michigan</c:v>
                </c:pt>
                <c:pt idx="3">
                  <c:v>California</c:v>
                </c:pt>
                <c:pt idx="4">
                  <c:v>Florida</c:v>
                </c:pt>
                <c:pt idx="5">
                  <c:v>Massachusetts</c:v>
                </c:pt>
                <c:pt idx="6">
                  <c:v>Louisiana</c:v>
                </c:pt>
                <c:pt idx="7">
                  <c:v>Pennsylvania</c:v>
                </c:pt>
                <c:pt idx="8">
                  <c:v>Illinois</c:v>
                </c:pt>
                <c:pt idx="9">
                  <c:v>Washington</c:v>
                </c:pt>
              </c:strCache>
            </c:strRef>
          </c:cat>
          <c:val>
            <c:numRef>
              <c:f>[1]Sheet1!$AW$3:$AW$12</c:f>
              <c:numCache>
                <c:formatCode>General</c:formatCode>
                <c:ptCount val="10"/>
                <c:pt idx="0">
                  <c:v>-0.18294765353588882</c:v>
                </c:pt>
                <c:pt idx="1">
                  <c:v>-0.21213262999246421</c:v>
                </c:pt>
                <c:pt idx="2">
                  <c:v>-0.1596462869639631</c:v>
                </c:pt>
                <c:pt idx="3">
                  <c:v>9.8337793911055047E-3</c:v>
                </c:pt>
                <c:pt idx="4">
                  <c:v>-0.11718681511352678</c:v>
                </c:pt>
                <c:pt idx="5">
                  <c:v>-0.23480841181782997</c:v>
                </c:pt>
                <c:pt idx="6">
                  <c:v>-0.50748448338809782</c:v>
                </c:pt>
                <c:pt idx="7">
                  <c:v>-0.21205142966800997</c:v>
                </c:pt>
                <c:pt idx="8">
                  <c:v>-0.11739387567354449</c:v>
                </c:pt>
                <c:pt idx="9">
                  <c:v>-0.21066897347174163</c:v>
                </c:pt>
              </c:numCache>
            </c:numRef>
          </c:val>
          <c:extLst>
            <c:ext xmlns:c16="http://schemas.microsoft.com/office/drawing/2014/chart" uri="{C3380CC4-5D6E-409C-BE32-E72D297353CC}">
              <c16:uniqueId val="{00000000-221E-8A47-B8D4-EE92982FD495}"/>
            </c:ext>
          </c:extLst>
        </c:ser>
        <c:ser>
          <c:idx val="1"/>
          <c:order val="1"/>
          <c:tx>
            <c:strRef>
              <c:f>'/Users/raninali/Downloads/[send to doro-2.xlsx]Sheet1'!$AX$2</c:f>
              <c:strCache>
                <c:ptCount val="1"/>
                <c:pt idx="0">
                  <c:v>Week of 3/9 to week of 3/16 % change</c:v>
                </c:pt>
              </c:strCache>
            </c:strRef>
          </c:tx>
          <c:spPr>
            <a:solidFill>
              <a:schemeClr val="accent4"/>
            </a:solidFill>
            <a:ln>
              <a:noFill/>
            </a:ln>
            <a:effectLst/>
          </c:spPr>
          <c:invertIfNegative val="0"/>
          <c:cat>
            <c:strRef>
              <c:f>[1]Sheet1!$AV$3:$AV$12</c:f>
              <c:strCache>
                <c:ptCount val="10"/>
                <c:pt idx="0">
                  <c:v>New York</c:v>
                </c:pt>
                <c:pt idx="1">
                  <c:v>New Jersey</c:v>
                </c:pt>
                <c:pt idx="2">
                  <c:v>Michigan</c:v>
                </c:pt>
                <c:pt idx="3">
                  <c:v>California</c:v>
                </c:pt>
                <c:pt idx="4">
                  <c:v>Florida</c:v>
                </c:pt>
                <c:pt idx="5">
                  <c:v>Massachusetts</c:v>
                </c:pt>
                <c:pt idx="6">
                  <c:v>Louisiana</c:v>
                </c:pt>
                <c:pt idx="7">
                  <c:v>Pennsylvania</c:v>
                </c:pt>
                <c:pt idx="8">
                  <c:v>Illinois</c:v>
                </c:pt>
                <c:pt idx="9">
                  <c:v>Washington</c:v>
                </c:pt>
              </c:strCache>
            </c:strRef>
          </c:cat>
          <c:val>
            <c:numRef>
              <c:f>[1]Sheet1!$AX$3:$AX$12</c:f>
              <c:numCache>
                <c:formatCode>General</c:formatCode>
                <c:ptCount val="10"/>
                <c:pt idx="0">
                  <c:v>-9.5668780628423183E-2</c:v>
                </c:pt>
                <c:pt idx="1">
                  <c:v>-5.5134248821479812E-2</c:v>
                </c:pt>
                <c:pt idx="2">
                  <c:v>-0.14737497171305725</c:v>
                </c:pt>
                <c:pt idx="3">
                  <c:v>-0.12937652315190901</c:v>
                </c:pt>
                <c:pt idx="4">
                  <c:v>-0.17432536431568232</c:v>
                </c:pt>
                <c:pt idx="5">
                  <c:v>-0.13139998875962458</c:v>
                </c:pt>
                <c:pt idx="6">
                  <c:v>-9.5626389918458121E-2</c:v>
                </c:pt>
                <c:pt idx="7">
                  <c:v>4.7783731125182659E-2</c:v>
                </c:pt>
                <c:pt idx="8">
                  <c:v>-0.23556564791720955</c:v>
                </c:pt>
                <c:pt idx="9">
                  <c:v>-1.8484693504785564E-2</c:v>
                </c:pt>
              </c:numCache>
            </c:numRef>
          </c:val>
          <c:extLst>
            <c:ext xmlns:c16="http://schemas.microsoft.com/office/drawing/2014/chart" uri="{C3380CC4-5D6E-409C-BE32-E72D297353CC}">
              <c16:uniqueId val="{00000001-221E-8A47-B8D4-EE92982FD495}"/>
            </c:ext>
          </c:extLst>
        </c:ser>
        <c:ser>
          <c:idx val="2"/>
          <c:order val="2"/>
          <c:tx>
            <c:strRef>
              <c:f>'/Users/raninali/Downloads/[send to doro-2.xlsx]Sheet1'!$AY$2</c:f>
              <c:strCache>
                <c:ptCount val="1"/>
                <c:pt idx="0">
                  <c:v>Week of 3/16 to week of 3/23 % change</c:v>
                </c:pt>
              </c:strCache>
            </c:strRef>
          </c:tx>
          <c:spPr>
            <a:solidFill>
              <a:schemeClr val="accent6"/>
            </a:solidFill>
            <a:ln>
              <a:noFill/>
            </a:ln>
            <a:effectLst/>
          </c:spPr>
          <c:invertIfNegative val="0"/>
          <c:cat>
            <c:strRef>
              <c:f>[1]Sheet1!$AV$3:$AV$12</c:f>
              <c:strCache>
                <c:ptCount val="10"/>
                <c:pt idx="0">
                  <c:v>New York</c:v>
                </c:pt>
                <c:pt idx="1">
                  <c:v>New Jersey</c:v>
                </c:pt>
                <c:pt idx="2">
                  <c:v>Michigan</c:v>
                </c:pt>
                <c:pt idx="3">
                  <c:v>California</c:v>
                </c:pt>
                <c:pt idx="4">
                  <c:v>Florida</c:v>
                </c:pt>
                <c:pt idx="5">
                  <c:v>Massachusetts</c:v>
                </c:pt>
                <c:pt idx="6">
                  <c:v>Louisiana</c:v>
                </c:pt>
                <c:pt idx="7">
                  <c:v>Pennsylvania</c:v>
                </c:pt>
                <c:pt idx="8">
                  <c:v>Illinois</c:v>
                </c:pt>
                <c:pt idx="9">
                  <c:v>Washington</c:v>
                </c:pt>
              </c:strCache>
            </c:strRef>
          </c:cat>
          <c:val>
            <c:numRef>
              <c:f>[1]Sheet1!$AY$3:$AY$12</c:f>
              <c:numCache>
                <c:formatCode>General</c:formatCode>
                <c:ptCount val="10"/>
                <c:pt idx="0">
                  <c:v>-2.6895644897796549E-2</c:v>
                </c:pt>
                <c:pt idx="1">
                  <c:v>0.16428054953000723</c:v>
                </c:pt>
                <c:pt idx="2">
                  <c:v>0.11406011545352</c:v>
                </c:pt>
                <c:pt idx="3">
                  <c:v>-0.18474673135912478</c:v>
                </c:pt>
                <c:pt idx="4">
                  <c:v>-0.21954959559818396</c:v>
                </c:pt>
                <c:pt idx="5">
                  <c:v>6.0433516661274667E-2</c:v>
                </c:pt>
                <c:pt idx="6">
                  <c:v>-0.18950819672131147</c:v>
                </c:pt>
                <c:pt idx="7">
                  <c:v>6.7686300032541488E-2</c:v>
                </c:pt>
                <c:pt idx="8">
                  <c:v>5.5612369125882639E-2</c:v>
                </c:pt>
                <c:pt idx="9">
                  <c:v>-6.1039154384397797E-2</c:v>
                </c:pt>
              </c:numCache>
            </c:numRef>
          </c:val>
          <c:extLst>
            <c:ext xmlns:c16="http://schemas.microsoft.com/office/drawing/2014/chart" uri="{C3380CC4-5D6E-409C-BE32-E72D297353CC}">
              <c16:uniqueId val="{00000002-221E-8A47-B8D4-EE92982FD495}"/>
            </c:ext>
          </c:extLst>
        </c:ser>
        <c:ser>
          <c:idx val="3"/>
          <c:order val="3"/>
          <c:tx>
            <c:strRef>
              <c:f>'/Users/raninali/Downloads/[send to doro-2.xlsx]Sheet1'!$AZ$2</c:f>
              <c:strCache>
                <c:ptCount val="1"/>
              </c:strCache>
            </c:strRef>
          </c:tx>
          <c:spPr>
            <a:solidFill>
              <a:schemeClr val="accent2">
                <a:lumMod val="60000"/>
              </a:schemeClr>
            </a:solidFill>
            <a:ln>
              <a:noFill/>
            </a:ln>
            <a:effectLst/>
          </c:spPr>
          <c:invertIfNegative val="0"/>
          <c:cat>
            <c:strRef>
              <c:f>[1]Sheet1!$AV$3:$AV$12</c:f>
              <c:strCache>
                <c:ptCount val="10"/>
                <c:pt idx="0">
                  <c:v>New York</c:v>
                </c:pt>
                <c:pt idx="1">
                  <c:v>New Jersey</c:v>
                </c:pt>
                <c:pt idx="2">
                  <c:v>Michigan</c:v>
                </c:pt>
                <c:pt idx="3">
                  <c:v>California</c:v>
                </c:pt>
                <c:pt idx="4">
                  <c:v>Florida</c:v>
                </c:pt>
                <c:pt idx="5">
                  <c:v>Massachusetts</c:v>
                </c:pt>
                <c:pt idx="6">
                  <c:v>Louisiana</c:v>
                </c:pt>
                <c:pt idx="7">
                  <c:v>Pennsylvania</c:v>
                </c:pt>
                <c:pt idx="8">
                  <c:v>Illinois</c:v>
                </c:pt>
                <c:pt idx="9">
                  <c:v>Washington</c:v>
                </c:pt>
              </c:strCache>
            </c:strRef>
          </c:cat>
          <c:val>
            <c:numRef>
              <c:f>[1]Sheet1!$AZ$3:$AZ$12</c:f>
              <c:numCache>
                <c:formatCode>General</c:formatCode>
                <c:ptCount val="10"/>
              </c:numCache>
            </c:numRef>
          </c:val>
          <c:extLst>
            <c:ext xmlns:c16="http://schemas.microsoft.com/office/drawing/2014/chart" uri="{C3380CC4-5D6E-409C-BE32-E72D297353CC}">
              <c16:uniqueId val="{00000003-221E-8A47-B8D4-EE92982FD495}"/>
            </c:ext>
          </c:extLst>
        </c:ser>
        <c:dLbls>
          <c:showLegendKey val="0"/>
          <c:showVal val="0"/>
          <c:showCatName val="0"/>
          <c:showSerName val="0"/>
          <c:showPercent val="0"/>
          <c:showBubbleSize val="0"/>
        </c:dLbls>
        <c:gapWidth val="219"/>
        <c:overlap val="-27"/>
        <c:axId val="229206432"/>
        <c:axId val="203733440"/>
      </c:barChart>
      <c:catAx>
        <c:axId val="229206432"/>
        <c:scaling>
          <c:orientation val="minMax"/>
        </c:scaling>
        <c:delete val="0"/>
        <c:axPos val="b"/>
        <c:numFmt formatCode="General" sourceLinked="1"/>
        <c:majorTickMark val="none"/>
        <c:minorTickMark val="none"/>
        <c:tickLblPos val="nextTo"/>
        <c:spPr>
          <a:solidFill>
            <a:schemeClr val="bg1">
              <a:alpha val="0"/>
            </a:schemeClr>
          </a:solidFill>
          <a:ln w="0" cap="flat" cmpd="sng" algn="ctr">
            <a:solidFill>
              <a:schemeClr val="accent1"/>
            </a:solidFill>
            <a:round/>
          </a:ln>
          <a:effectLst/>
        </c:spPr>
        <c:txPr>
          <a:bodyPr rot="-54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203733440"/>
        <c:crosses val="autoZero"/>
        <c:auto val="1"/>
        <c:lblAlgn val="ctr"/>
        <c:lblOffset val="100"/>
        <c:noMultiLvlLbl val="0"/>
      </c:catAx>
      <c:valAx>
        <c:axId val="203733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229206432"/>
        <c:crosses val="autoZero"/>
        <c:crossBetween val="between"/>
      </c:valAx>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b="1">
          <a:solidFill>
            <a:schemeClr val="bg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r>
              <a:rPr lang="en-US" sz="2800" dirty="0"/>
              <a:t>Occupation in demand in March compared to January/February</a:t>
            </a:r>
          </a:p>
        </c:rich>
      </c:tx>
      <c:layout>
        <c:manualLayout>
          <c:xMode val="edge"/>
          <c:yMode val="edge"/>
          <c:x val="0.11525149850616306"/>
          <c:y val="0"/>
        </c:manualLayout>
      </c:layout>
      <c:overlay val="0"/>
      <c:spPr>
        <a:noFill/>
        <a:ln>
          <a:noFill/>
        </a:ln>
        <a:effectLst/>
      </c:spPr>
      <c:txPr>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endParaRPr lang="en-US"/>
        </a:p>
      </c:txPr>
    </c:title>
    <c:autoTitleDeleted val="0"/>
    <c:plotArea>
      <c:layout/>
      <c:barChart>
        <c:barDir val="bar"/>
        <c:grouping val="stacked"/>
        <c:varyColors val="0"/>
        <c:ser>
          <c:idx val="0"/>
          <c:order val="0"/>
          <c:tx>
            <c:strRef>
              <c:f>'/Users/raninali/Downloads/[send to doro-2.xlsx]Sheet6'!$K$1</c:f>
              <c:strCache>
                <c:ptCount val="1"/>
                <c:pt idx="0">
                  <c:v>% Change in postings in March compared to January/February</c:v>
                </c:pt>
              </c:strCache>
            </c:strRef>
          </c:tx>
          <c:spPr>
            <a:solidFill>
              <a:schemeClr val="accent2"/>
            </a:solidFill>
            <a:ln>
              <a:noFill/>
            </a:ln>
            <a:effectLst/>
          </c:spPr>
          <c:invertIfNegative val="0"/>
          <c:cat>
            <c:strRef>
              <c:f>[1]Sheet6!$J$2:$J$6</c:f>
              <c:strCache>
                <c:ptCount val="5"/>
                <c:pt idx="0">
                  <c:v>Supervisor of police , Firefighters, etc</c:v>
                </c:pt>
                <c:pt idx="1">
                  <c:v>Photographers, film editors</c:v>
                </c:pt>
                <c:pt idx="2">
                  <c:v>Freight and stock moving worker</c:v>
                </c:pt>
                <c:pt idx="3">
                  <c:v>Sales reps</c:v>
                </c:pt>
                <c:pt idx="4">
                  <c:v>Translator and interpreters</c:v>
                </c:pt>
              </c:strCache>
            </c:strRef>
          </c:cat>
          <c:val>
            <c:numRef>
              <c:f>[1]Sheet6!$K$2:$K$6</c:f>
              <c:numCache>
                <c:formatCode>General</c:formatCode>
                <c:ptCount val="5"/>
                <c:pt idx="0">
                  <c:v>0.09</c:v>
                </c:pt>
                <c:pt idx="1">
                  <c:v>0.18</c:v>
                </c:pt>
                <c:pt idx="2">
                  <c:v>0.23</c:v>
                </c:pt>
                <c:pt idx="3">
                  <c:v>0.32</c:v>
                </c:pt>
                <c:pt idx="4">
                  <c:v>0.86</c:v>
                </c:pt>
              </c:numCache>
            </c:numRef>
          </c:val>
          <c:extLst>
            <c:ext xmlns:c16="http://schemas.microsoft.com/office/drawing/2014/chart" uri="{C3380CC4-5D6E-409C-BE32-E72D297353CC}">
              <c16:uniqueId val="{00000000-37E0-A041-A18B-7E18D6B53671}"/>
            </c:ext>
          </c:extLst>
        </c:ser>
        <c:dLbls>
          <c:showLegendKey val="0"/>
          <c:showVal val="0"/>
          <c:showCatName val="0"/>
          <c:showSerName val="0"/>
          <c:showPercent val="0"/>
          <c:showBubbleSize val="0"/>
        </c:dLbls>
        <c:gapWidth val="219"/>
        <c:overlap val="100"/>
        <c:axId val="182062672"/>
        <c:axId val="181955024"/>
      </c:barChart>
      <c:catAx>
        <c:axId val="1820626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181955024"/>
        <c:crosses val="autoZero"/>
        <c:auto val="1"/>
        <c:lblAlgn val="ctr"/>
        <c:lblOffset val="100"/>
        <c:noMultiLvlLbl val="0"/>
      </c:catAx>
      <c:valAx>
        <c:axId val="1819550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182062672"/>
        <c:crosses val="autoZero"/>
        <c:crossBetween val="between"/>
      </c:valAx>
      <c:spPr>
        <a:noFill/>
        <a:ln>
          <a:noFill/>
        </a:ln>
        <a:effectLst/>
      </c:spPr>
    </c:plotArea>
    <c:plotVisOnly val="1"/>
    <c:dispBlanksAs val="gap"/>
    <c:showDLblsOverMax val="0"/>
  </c:chart>
  <c:spPr>
    <a:noFill/>
    <a:ln>
      <a:noFill/>
    </a:ln>
    <a:effectLst/>
  </c:spPr>
  <c:txPr>
    <a:bodyPr/>
    <a:lstStyle/>
    <a:p>
      <a:pPr>
        <a:defRPr sz="1400" b="1">
          <a:solidFill>
            <a:schemeClr val="bg1"/>
          </a:solidFill>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'/Users/raninali/Downloads/[send to doro-2.xlsx]Sheet6'!$A$2:$A$11</cx:f>
        <cx:lvl ptCount="10">
          <cx:pt idx="0">Online Shopping</cx:pt>
          <cx:pt idx="1">Insurance carriers, brokers, agencies</cx:pt>
          <cx:pt idx="2">Hardware stores, home centers, nurseries</cx:pt>
          <cx:pt idx="3">Department stores and wholesale (Like costco)</cx:pt>
          <cx:pt idx="4">Public/government</cx:pt>
          <cx:pt idx="5">Commercial airlines, charter, and freight</cx:pt>
          <cx:pt idx="6">Administration of economic programs</cx:pt>
          <cx:pt idx="7">Administration of environmental quality programs</cx:pt>
          <cx:pt idx="8">Hotels, resorts</cx:pt>
          <cx:pt idx="9">Cruise liners and freighters</cx:pt>
        </cx:lvl>
      </cx:strDim>
      <cx:numDim type="val">
        <cx:f>'/Users/raninali/Downloads/[send to doro-2.xlsx]Sheet6'!$B$2:$B$11</cx:f>
        <cx:lvl ptCount="10" formatCode="General">
          <cx:pt idx="0">0.77000000000000002</cx:pt>
          <cx:pt idx="1">0.27000000000000002</cx:pt>
          <cx:pt idx="2">0.20999999999999999</cx:pt>
          <cx:pt idx="3">0.17999999999999999</cx:pt>
          <cx:pt idx="4">0.17000000000000001</cx:pt>
          <cx:pt idx="5">-0.41999999999999998</cx:pt>
          <cx:pt idx="6">-0.42999999999999999</cx:pt>
          <cx:pt idx="7">-0.45000000000000001</cx:pt>
          <cx:pt idx="8">-0.46000000000000002</cx:pt>
          <cx:pt idx="9">-0.48999999999999999</cx:pt>
        </cx:lvl>
      </cx:numDim>
    </cx:data>
  </cx:chartData>
  <cx:chart>
    <cx:title pos="t" align="ctr" overlay="0">
      <cx:tx>
        <cx:txData>
          <cx:v>% Change in postings in March compared to January/February</cx:v>
        </cx:txData>
      </cx:tx>
      <cx:txPr>
        <a:bodyPr spcFirstLastPara="1" vertOverflow="ellipsis" horzOverflow="overflow" wrap="square" lIns="0" tIns="0" rIns="0" bIns="0" anchor="ctr" anchorCtr="1"/>
        <a:lstStyle/>
        <a:p>
          <a:pPr algn="ctr" rtl="0">
            <a:defRPr sz="2800" b="1">
              <a:solidFill>
                <a:schemeClr val="bg1"/>
              </a:solidFill>
            </a:defRPr>
          </a:pPr>
          <a:r>
            <a:rPr lang="en-US" sz="2800" b="1" i="0" u="none" strike="noStrike" baseline="0">
              <a:solidFill>
                <a:schemeClr val="bg1"/>
              </a:solidFill>
              <a:latin typeface="Calibri" panose="020F0502020204030204"/>
            </a:rPr>
            <a:t>% Change in postings in March compared to January/February</a:t>
          </a:r>
        </a:p>
      </cx:txPr>
    </cx:title>
    <cx:plotArea>
      <cx:plotAreaRegion>
        <cx:series layoutId="waterfall" uniqueId="{829ADF4E-AC97-8246-9E38-645D716044EB}">
          <cx:tx>
            <cx:txData>
              <cx:f>'/Users/raninali/Downloads/[send to doro-2.xlsx]Sheet6'!$B$1</cx:f>
              <cx:v>% Change in postings in March compared to January/February</cx:v>
            </cx:txData>
          </cx:tx>
          <cx:dataLabels pos="outEnd">
            <cx:numFmt formatCode="0.%" sourceLinked="0"/>
            <cx:txPr>
              <a:bodyPr vertOverflow="overflow" horzOverflow="overflow" wrap="square" lIns="0" tIns="0" rIns="0" bIns="0"/>
              <a:lstStyle/>
              <a:p>
                <a:pPr algn="ctr" rtl="0">
                  <a:defRPr sz="1400" b="1">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en-US" sz="1400" b="1">
                  <a:solidFill>
                    <a:schemeClr val="bg1"/>
                  </a:solidFill>
                </a:endParaRPr>
              </a:p>
            </cx:txPr>
            <cx:visibility seriesName="0" categoryName="0" value="1"/>
          </cx:dataLabels>
          <cx:dataId val="0"/>
          <cx:layoutPr>
            <cx:subtotals/>
          </cx:layoutPr>
        </cx:series>
      </cx:plotAreaRegion>
      <cx:axis id="0">
        <cx:catScaling gapWidth="0.5"/>
        <cx:tickLabels/>
        <cx:txPr>
          <a:bodyPr vertOverflow="overflow" horzOverflow="overflow" wrap="square" lIns="0" tIns="0" rIns="0" bIns="0"/>
          <a:lstStyle/>
          <a:p>
            <a:pPr algn="ctr" rtl="0">
              <a:defRPr sz="1400" b="1">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en-US" sz="1400" b="1">
              <a:solidFill>
                <a:schemeClr val="bg1"/>
              </a:solidFill>
            </a:endParaRPr>
          </a:p>
        </cx:txPr>
      </cx:axis>
      <cx:axis id="1">
        <cx:valScaling/>
        <cx:majorGridlines/>
        <cx:tickLabels/>
        <cx:txPr>
          <a:bodyPr vertOverflow="overflow" horzOverflow="overflow" wrap="square" lIns="0" tIns="0" rIns="0" bIns="0"/>
          <a:lstStyle/>
          <a:p>
            <a:pPr algn="ctr" rtl="0">
              <a:defRPr sz="1400" b="1">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en-US" sz="1400" b="1">
              <a:solidFill>
                <a:schemeClr val="bg1"/>
              </a:solidFill>
            </a:endParaRPr>
          </a:p>
        </cx:txPr>
      </cx:axis>
    </cx:plotArea>
    <cx:legend pos="t" align="ctr" overlay="0">
      <cx:txPr>
        <a:bodyPr vertOverflow="overflow" horzOverflow="overflow" wrap="square" lIns="0" tIns="0" rIns="0" bIns="0"/>
        <a:lstStyle/>
        <a:p>
          <a:pPr algn="ctr" rtl="0">
            <a:defRPr sz="1400" b="1">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en-US" sz="1400" b="1">
            <a:solidFill>
              <a:schemeClr val="bg1"/>
            </a:solidFill>
          </a:endParaRPr>
        </a:p>
      </cx:txPr>
    </cx:legend>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26.05.2020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26.05.2020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Ranin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26.05.2020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Ranin</a:t>
            </a:r>
          </a:p>
          <a:p>
            <a:pPr lvl="0"/>
            <a:endParaRPr lang="en-US"/>
          </a:p>
          <a:p>
            <a:pPr lvl="0"/>
            <a:endParaRPr lang="en-US"/>
          </a:p>
          <a:p>
            <a:pPr lvl="0"/>
            <a:endParaRPr lang="en-US"/>
          </a:p>
          <a:p>
            <a:pPr lvl="0"/>
            <a:r>
              <a:rPr lang="en-US"/>
              <a:t>Lousiana had the least job postings, </a:t>
            </a:r>
          </a:p>
          <a:p>
            <a:pPr lvl="0"/>
            <a:r>
              <a:rPr lang="en-US"/>
              <a:t>“In the United States, emerging hot spots outside New York include Louisiana, where cases jumped 43 percent in a day, bringing the total to more than 9,000.” - https://www.nytimes.com/2020/04/02/business/economy/coronavirus-unemployment-claims.html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26.05.2020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https://candor.co/hiring-freezes/?utm_source=morning_brew</a:t>
            </a:r>
          </a:p>
          <a:p>
            <a:pPr lvl="0"/>
            <a:r>
              <a:rPr lang="en-US"/>
              <a:t>ranin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Ranin https://www.economicmodeling.com/job-posting-dashboard/</a:t>
            </a:r>
          </a:p>
          <a:p>
            <a:pPr lvl="0"/>
            <a:endParaRPr lang="en-US"/>
          </a:p>
          <a:p>
            <a:pPr lvl="0"/>
            <a:r>
              <a:rPr lang="en-US"/>
              <a:t>Translators are in demand because hospitals has a lot of non english speaking patients </a:t>
            </a:r>
          </a:p>
          <a:p>
            <a:pPr lvl="0"/>
            <a:r>
              <a:rPr lang="en-US"/>
              <a:t>Stock-moving people are those who work with companies like amazon delvering goods</a:t>
            </a:r>
          </a:p>
          <a:p>
            <a:pPr lvl="0"/>
            <a:r>
              <a:rPr lang="en-US"/>
              <a:t>Photographers are up their because of the pandemic 24/7 news coverage that requires people to be out in the field.</a:t>
            </a:r>
          </a:p>
          <a:p>
            <a:pPr lvl="0"/>
            <a:r>
              <a:rPr lang="en-US"/>
              <a:t>Lastly are the emergency responders who got an increase in demand because of the pandemic </a:t>
            </a:r>
          </a:p>
          <a:p>
            <a:pPr lvl="0"/>
            <a:r>
              <a:rPr lang="en-US"/>
              <a:t>---</a:t>
            </a:r>
          </a:p>
          <a:p>
            <a:pPr lvl="0"/>
            <a:r>
              <a:rPr lang="en-US"/>
              <a:t>The occupations hit the hardest during this pandemic are travel based because the virus moves, so no traveling and no tours. With the lock down people don’t really need oil and gas </a:t>
            </a:r>
          </a:p>
          <a:p>
            <a:pPr lvl="0"/>
            <a:r>
              <a:rPr lang="en-US"/>
              <a:t>As schools close down and be remote there's no demand for teachers nor tutors </a:t>
            </a:r>
          </a:p>
          <a:p>
            <a:pPr lvl="0"/>
            <a:r>
              <a:rPr lang="en-US"/>
              <a:t>Its risky for funeral workers to be at work because most death are from the virus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https://</a:t>
            </a:r>
            <a:r>
              <a:rPr lang="en-US" dirty="0" err="1"/>
              <a:t>www.economicmodeling.com</a:t>
            </a:r>
            <a:r>
              <a:rPr lang="en-US" dirty="0"/>
              <a:t>/job-posting-dashboard/</a:t>
            </a:r>
          </a:p>
          <a:p>
            <a:pPr lvl="0"/>
            <a:r>
              <a:rPr lang="en-US" dirty="0" err="1"/>
              <a:t>Ranin</a:t>
            </a:r>
            <a:r>
              <a:rPr lang="en-US" dirty="0"/>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extLst>
      <p:ext uri="{BB962C8B-B14F-4D97-AF65-F5344CB8AC3E}">
        <p14:creationId xmlns:p14="http://schemas.microsoft.com/office/powerpoint/2010/main" val="581830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1981180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26.05.2020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Ranin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Emily-</a:t>
            </a:r>
          </a:p>
          <a:p>
            <a:pPr marL="228600" indent="-228600">
              <a:buAutoNum type="arabicPeriod"/>
            </a:pPr>
            <a:r>
              <a:rPr lang="en-US" dirty="0"/>
              <a:t>In our research and analysis of the COVID-19 pandemic, we compiled a timeline of important dates to keep in mind and we believe that the U.S. government was slow to respond to the severity of the situation and did not take the virus seriously.</a:t>
            </a:r>
          </a:p>
          <a:p>
            <a:pPr marL="228600" indent="-228600">
              <a:buAutoNum type="arabicPeriod"/>
            </a:pPr>
            <a:r>
              <a:rPr lang="en-US" dirty="0"/>
              <a:t>First U.S. case reported as early as January, a man who had traveled to China and returned home to Washington State.</a:t>
            </a:r>
          </a:p>
          <a:p>
            <a:pPr marL="228600" indent="-228600">
              <a:buAutoNum type="arabicPeriod"/>
            </a:pPr>
            <a:r>
              <a:rPr lang="en-US" dirty="0"/>
              <a:t>The 1</a:t>
            </a:r>
            <a:r>
              <a:rPr lang="en-US" baseline="30000" dirty="0"/>
              <a:t>st</a:t>
            </a:r>
            <a:r>
              <a:rPr lang="en-US" dirty="0"/>
              <a:t> U.S. death occurred in Washington State, a patient in his 50s with underlying conditions died at the Evergreen Health Hospital.</a:t>
            </a:r>
          </a:p>
          <a:p>
            <a:pPr marL="685800" lvl="1" indent="-228600">
              <a:buAutoNum type="arabicPeriod"/>
            </a:pPr>
            <a:r>
              <a:rPr lang="en-US" dirty="0"/>
              <a:t>Health officials are theorizing that COVID-19 has already been spreading in Washington State for at least 6 weeks now before the first death. Some post-mortem studies has also shown that two deaths from early February in the SF Bay Area were potential COVID-19 cases. </a:t>
            </a:r>
          </a:p>
          <a:p>
            <a:pPr marL="457200" lvl="1" indent="0">
              <a:buNone/>
            </a:pPr>
            <a:endParaRPr lang="en-US" dirty="0"/>
          </a:p>
          <a:p>
            <a:pPr marL="457200" lvl="1" indent="0">
              <a:buNone/>
            </a:pPr>
            <a:r>
              <a:rPr lang="en-US" dirty="0"/>
              <a:t>On March 1</a:t>
            </a:r>
            <a:r>
              <a:rPr lang="en-US" baseline="30000" dirty="0"/>
              <a:t>st</a:t>
            </a:r>
            <a:r>
              <a:rPr lang="en-US" dirty="0"/>
              <a:t>, the 1</a:t>
            </a:r>
            <a:r>
              <a:rPr lang="en-US" baseline="30000" dirty="0"/>
              <a:t>st</a:t>
            </a:r>
            <a:r>
              <a:rPr lang="en-US" dirty="0"/>
              <a:t> case was reported in NYC and also on the same day – Dr. Anthony </a:t>
            </a:r>
            <a:r>
              <a:rPr lang="en-US" dirty="0" err="1"/>
              <a:t>Fauci</a:t>
            </a:r>
            <a:r>
              <a:rPr lang="en-US" dirty="0"/>
              <a:t> (insert his title) project that at this point, we are likely moving out from an outbreak and into a pandemic situation.</a:t>
            </a:r>
          </a:p>
          <a:p>
            <a:pPr marL="457200" lvl="1" indent="0">
              <a:buNone/>
            </a:pPr>
            <a:endParaRPr lang="en-US" dirty="0"/>
          </a:p>
          <a:p>
            <a:pPr marL="457200" lvl="1" indent="0">
              <a:buNone/>
            </a:pPr>
            <a:r>
              <a:rPr lang="en-US" dirty="0"/>
              <a:t>March 5</a:t>
            </a:r>
            <a:r>
              <a:rPr lang="en-US" baseline="30000" dirty="0"/>
              <a:t>th</a:t>
            </a:r>
            <a:r>
              <a:rPr lang="en-US" dirty="0"/>
              <a:t> – Congress passes emergency spending package that is meant for COVID-19 prevention, preparation, and response efforts, as well as extending funding for public health programs to provide telemedicine. </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just">
              <a:lnSpc>
                <a:spcPts val="5900"/>
              </a:lnSpc>
            </a:pPr>
            <a:r>
              <a:rPr lang="en-US" sz="4214" dirty="0">
                <a:solidFill>
                  <a:srgbClr val="FFFFFF"/>
                </a:solidFill>
                <a:latin typeface="Libre Franklin Light Bold"/>
              </a:rPr>
              <a:t>Add chart with total # of people by age </a:t>
            </a:r>
          </a:p>
          <a:p>
            <a:pPr algn="just">
              <a:lnSpc>
                <a:spcPts val="5900"/>
              </a:lnSpc>
            </a:pPr>
            <a:r>
              <a:rPr lang="en-US" sz="4214" dirty="0">
                <a:solidFill>
                  <a:srgbClr val="FFFFFF"/>
                </a:solidFill>
                <a:latin typeface="Libre Franklin Light Bold"/>
              </a:rPr>
              <a:t>Shak-</a:t>
            </a:r>
          </a:p>
          <a:p>
            <a:pPr algn="just">
              <a:lnSpc>
                <a:spcPts val="5900"/>
              </a:lnSpc>
            </a:pPr>
            <a:r>
              <a:rPr lang="en-US" sz="4214" dirty="0">
                <a:solidFill>
                  <a:srgbClr val="FFFFFF"/>
                </a:solidFill>
                <a:latin typeface="Libre Franklin Light Bold"/>
              </a:rPr>
              <a:t>From 117 sample size, we get</a:t>
            </a:r>
          </a:p>
          <a:p>
            <a:pPr marL="695846" lvl="1" indent="-347923" algn="just">
              <a:lnSpc>
                <a:spcPts val="5900"/>
              </a:lnSpc>
              <a:buFont typeface="Arial"/>
              <a:buChar char="•"/>
            </a:pPr>
            <a:r>
              <a:rPr lang="en-US" sz="4214" dirty="0">
                <a:solidFill>
                  <a:srgbClr val="FFFFFF"/>
                </a:solidFill>
                <a:latin typeface="Libre Franklin Light Bold"/>
              </a:rPr>
              <a:t>77% people have their bachelor’s degree</a:t>
            </a:r>
          </a:p>
          <a:p>
            <a:pPr marL="695846" lvl="1" indent="-347923" algn="just">
              <a:lnSpc>
                <a:spcPts val="5900"/>
              </a:lnSpc>
              <a:buFont typeface="Arial"/>
              <a:buChar char="•"/>
            </a:pPr>
            <a:r>
              <a:rPr lang="en-US" sz="4214" dirty="0">
                <a:solidFill>
                  <a:srgbClr val="FFFFFF"/>
                </a:solidFill>
                <a:latin typeface="Libre Franklin Light Bold"/>
              </a:rPr>
              <a:t>70% are female who did the survey</a:t>
            </a:r>
          </a:p>
          <a:p>
            <a:pPr marL="695846" lvl="1" indent="-347923" algn="just">
              <a:lnSpc>
                <a:spcPts val="5900"/>
              </a:lnSpc>
              <a:buFont typeface="Arial"/>
              <a:buChar char="•"/>
            </a:pPr>
            <a:r>
              <a:rPr lang="en-US" sz="4214" dirty="0">
                <a:solidFill>
                  <a:srgbClr val="FFFFFF"/>
                </a:solidFill>
                <a:latin typeface="Libre Franklin Light Bold"/>
              </a:rPr>
              <a:t>23% applied for an unemployment insurance</a:t>
            </a:r>
          </a:p>
          <a:p>
            <a:pPr marL="695846" lvl="1" indent="-347923" algn="just">
              <a:lnSpc>
                <a:spcPts val="5900"/>
              </a:lnSpc>
              <a:buFont typeface="Arial"/>
              <a:buChar char="•"/>
            </a:pPr>
            <a:r>
              <a:rPr lang="en-US" sz="4214" dirty="0">
                <a:solidFill>
                  <a:srgbClr val="FFFFFF"/>
                </a:solidFill>
                <a:latin typeface="Libre Franklin Light Bold"/>
              </a:rPr>
              <a:t>32% qualified for an insurance</a:t>
            </a:r>
          </a:p>
          <a:p>
            <a:pPr marL="695846" lvl="1" indent="-347923" algn="just">
              <a:lnSpc>
                <a:spcPts val="5900"/>
              </a:lnSpc>
              <a:buFont typeface="Arial"/>
              <a:buChar char="•"/>
            </a:pPr>
            <a:r>
              <a:rPr lang="en-US" sz="4214" dirty="0">
                <a:solidFill>
                  <a:srgbClr val="FFFFFF"/>
                </a:solidFill>
                <a:latin typeface="Libre Franklin Light Bold"/>
              </a:rPr>
              <a:t>43% ranges 18-24 age</a:t>
            </a:r>
          </a:p>
          <a:p>
            <a:pPr marL="695846" lvl="1" indent="-347923" algn="just">
              <a:lnSpc>
                <a:spcPts val="5900"/>
              </a:lnSpc>
              <a:buFont typeface="Arial"/>
              <a:buChar char="•"/>
            </a:pPr>
            <a:r>
              <a:rPr lang="en-US" sz="4214" dirty="0">
                <a:solidFill>
                  <a:srgbClr val="FFFFFF"/>
                </a:solidFill>
                <a:latin typeface="Libre Franklin Light Bold"/>
              </a:rPr>
              <a:t>22% people are working in marketing industry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26.05.2020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1538501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26.05.2020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26.05.2020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26.05.2020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5/26/20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hart" Target="../charts/chart5.xml"/><Relationship Id="rId5"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image" Target="../media/image1.png"/><Relationship Id="rId7" Type="http://schemas.openxmlformats.org/officeDocument/2006/relationships/chart" Target="../charts/chart6.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hart" Target="../charts/chart8.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microsoft.com/office/2014/relationships/chartEx" Target="../charts/chartEx1.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hart" Target="../charts/chart9.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hart" Target="../charts/chart10.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4.pn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chart" Target="../charts/chart3.xml"/><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72449" y="-265752"/>
            <a:ext cx="19232897" cy="10818505"/>
          </a:xfrm>
          <a:prstGeom prst="rect">
            <a:avLst/>
          </a:prstGeom>
        </p:spPr>
      </p:pic>
      <p:pic>
        <p:nvPicPr>
          <p:cNvPr id="3" name="Picture 3"/>
          <p:cNvPicPr>
            <a:picLocks noChangeAspect="1"/>
          </p:cNvPicPr>
          <p:nvPr/>
        </p:nvPicPr>
        <p:blipFill>
          <a:blip r:embed="rId4"/>
          <a:srcRect/>
          <a:stretch>
            <a:fillRect/>
          </a:stretch>
        </p:blipFill>
        <p:spPr>
          <a:xfrm>
            <a:off x="3909119" y="6807203"/>
            <a:ext cx="1495730" cy="1417204"/>
          </a:xfrm>
          <a:prstGeom prst="rect">
            <a:avLst/>
          </a:prstGeom>
        </p:spPr>
      </p:pic>
      <p:pic>
        <p:nvPicPr>
          <p:cNvPr id="4" name="Picture 4"/>
          <p:cNvPicPr>
            <a:picLocks noChangeAspect="1"/>
          </p:cNvPicPr>
          <p:nvPr/>
        </p:nvPicPr>
        <p:blipFill>
          <a:blip r:embed="rId5"/>
          <a:srcRect/>
          <a:stretch>
            <a:fillRect/>
          </a:stretch>
        </p:blipFill>
        <p:spPr>
          <a:xfrm rot="6314306">
            <a:off x="-2717011" y="-5900632"/>
            <a:ext cx="8802884" cy="8417758"/>
          </a:xfrm>
          <a:prstGeom prst="rect">
            <a:avLst/>
          </a:prstGeom>
        </p:spPr>
      </p:pic>
      <p:pic>
        <p:nvPicPr>
          <p:cNvPr id="5" name="Picture 5"/>
          <p:cNvPicPr>
            <a:picLocks noChangeAspect="1"/>
          </p:cNvPicPr>
          <p:nvPr/>
        </p:nvPicPr>
        <p:blipFill>
          <a:blip r:embed="rId5"/>
          <a:srcRect/>
          <a:stretch>
            <a:fillRect/>
          </a:stretch>
        </p:blipFill>
        <p:spPr>
          <a:xfrm>
            <a:off x="12890763" y="3661183"/>
            <a:ext cx="3714904" cy="3552377"/>
          </a:xfrm>
          <a:prstGeom prst="rect">
            <a:avLst/>
          </a:prstGeom>
        </p:spPr>
      </p:pic>
      <p:sp>
        <p:nvSpPr>
          <p:cNvPr id="6" name="TextBox 6"/>
          <p:cNvSpPr txBox="1"/>
          <p:nvPr/>
        </p:nvSpPr>
        <p:spPr>
          <a:xfrm>
            <a:off x="1974409" y="3661183"/>
            <a:ext cx="11233586" cy="4732037"/>
          </a:xfrm>
          <a:prstGeom prst="rect">
            <a:avLst/>
          </a:prstGeom>
        </p:spPr>
        <p:txBody>
          <a:bodyPr lIns="0" tIns="0" rIns="0" bIns="0" rtlCol="0" anchor="t">
            <a:spAutoFit/>
          </a:bodyPr>
          <a:lstStyle/>
          <a:p>
            <a:pPr>
              <a:lnSpc>
                <a:spcPts val="12480"/>
              </a:lnSpc>
            </a:pPr>
            <a:r>
              <a:rPr lang="en-US" sz="10400">
                <a:solidFill>
                  <a:srgbClr val="FFFFFF"/>
                </a:solidFill>
                <a:latin typeface="Libre Franklin Bold"/>
              </a:rPr>
              <a:t>COVID-19</a:t>
            </a:r>
          </a:p>
          <a:p>
            <a:pPr>
              <a:lnSpc>
                <a:spcPts val="12480"/>
              </a:lnSpc>
            </a:pPr>
            <a:r>
              <a:rPr lang="en-US" sz="10400">
                <a:solidFill>
                  <a:srgbClr val="FFFFFF"/>
                </a:solidFill>
                <a:latin typeface="Libre Franklin Bold"/>
              </a:rPr>
              <a:t>Effects on Job Economy</a:t>
            </a:r>
          </a:p>
        </p:txBody>
      </p:sp>
      <p:sp>
        <p:nvSpPr>
          <p:cNvPr id="7" name="TextBox 7"/>
          <p:cNvSpPr txBox="1"/>
          <p:nvPr/>
        </p:nvSpPr>
        <p:spPr>
          <a:xfrm>
            <a:off x="2338602" y="8715258"/>
            <a:ext cx="7650262" cy="543042"/>
          </a:xfrm>
          <a:prstGeom prst="rect">
            <a:avLst/>
          </a:prstGeom>
        </p:spPr>
        <p:txBody>
          <a:bodyPr lIns="0" tIns="0" rIns="0" bIns="0" rtlCol="0" anchor="t">
            <a:spAutoFit/>
          </a:bodyPr>
          <a:lstStyle/>
          <a:p>
            <a:pPr>
              <a:lnSpc>
                <a:spcPts val="4479"/>
              </a:lnSpc>
              <a:spcBef>
                <a:spcPct val="0"/>
              </a:spcBef>
            </a:pPr>
            <a:r>
              <a:rPr lang="en-US" sz="3199">
                <a:solidFill>
                  <a:srgbClr val="FFFFFF"/>
                </a:solidFill>
                <a:latin typeface="Libre Franklin Light"/>
              </a:rPr>
              <a:t>May 27, 2020</a:t>
            </a:r>
          </a:p>
        </p:txBody>
      </p:sp>
      <p:sp>
        <p:nvSpPr>
          <p:cNvPr id="8" name="AutoShape 8"/>
          <p:cNvSpPr/>
          <p:nvPr/>
        </p:nvSpPr>
        <p:spPr>
          <a:xfrm rot="-5400000">
            <a:off x="3293209" y="82186"/>
            <a:ext cx="35749" cy="2211479"/>
          </a:xfrm>
          <a:prstGeom prst="rect">
            <a:avLst/>
          </a:prstGeom>
          <a:solidFill>
            <a:srgbClr val="FFFFFF"/>
          </a:solidFill>
        </p:spPr>
      </p:sp>
      <p:pic>
        <p:nvPicPr>
          <p:cNvPr id="9" name="Picture 9"/>
          <p:cNvPicPr>
            <a:picLocks noChangeAspect="1"/>
          </p:cNvPicPr>
          <p:nvPr/>
        </p:nvPicPr>
        <p:blipFill>
          <a:blip r:embed="rId6"/>
          <a:srcRect/>
          <a:stretch>
            <a:fillRect/>
          </a:stretch>
        </p:blipFill>
        <p:spPr>
          <a:xfrm rot="10336776">
            <a:off x="5829035" y="8270936"/>
            <a:ext cx="7677781" cy="6833225"/>
          </a:xfrm>
          <a:prstGeom prst="rect">
            <a:avLst/>
          </a:prstGeom>
        </p:spPr>
      </p:pic>
      <p:pic>
        <p:nvPicPr>
          <p:cNvPr id="10" name="Picture 10"/>
          <p:cNvPicPr>
            <a:picLocks noChangeAspect="1"/>
          </p:cNvPicPr>
          <p:nvPr/>
        </p:nvPicPr>
        <p:blipFill>
          <a:blip r:embed="rId7"/>
          <a:srcRect/>
          <a:stretch>
            <a:fillRect/>
          </a:stretch>
        </p:blipFill>
        <p:spPr>
          <a:xfrm>
            <a:off x="2205344" y="1205800"/>
            <a:ext cx="5742818" cy="266083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04800" y="-369317"/>
            <a:ext cx="19232897" cy="10818505"/>
          </a:xfrm>
          <a:prstGeom prst="rect">
            <a:avLst/>
          </a:prstGeom>
        </p:spPr>
      </p:pic>
      <p:pic>
        <p:nvPicPr>
          <p:cNvPr id="3" name="Picture 3"/>
          <p:cNvPicPr>
            <a:picLocks noChangeAspect="1"/>
          </p:cNvPicPr>
          <p:nvPr/>
        </p:nvPicPr>
        <p:blipFill>
          <a:blip r:embed="rId4"/>
          <a:srcRect/>
          <a:stretch>
            <a:fillRect/>
          </a:stretch>
        </p:blipFill>
        <p:spPr>
          <a:xfrm rot="9520766">
            <a:off x="-1663372" y="5220445"/>
            <a:ext cx="7090520" cy="6780310"/>
          </a:xfrm>
          <a:prstGeom prst="rect">
            <a:avLst/>
          </a:prstGeom>
        </p:spPr>
      </p:pic>
      <p:sp>
        <p:nvSpPr>
          <p:cNvPr id="5" name="TextBox 5"/>
          <p:cNvSpPr txBox="1"/>
          <p:nvPr/>
        </p:nvSpPr>
        <p:spPr>
          <a:xfrm>
            <a:off x="1028700" y="1028700"/>
            <a:ext cx="11255598" cy="971900"/>
          </a:xfrm>
          <a:prstGeom prst="rect">
            <a:avLst/>
          </a:prstGeom>
        </p:spPr>
        <p:txBody>
          <a:bodyPr lIns="0" tIns="0" rIns="0" bIns="0" rtlCol="0" anchor="t">
            <a:spAutoFit/>
          </a:bodyPr>
          <a:lstStyle/>
          <a:p>
            <a:pPr>
              <a:lnSpc>
                <a:spcPts val="7679"/>
              </a:lnSpc>
            </a:pPr>
            <a:r>
              <a:rPr lang="en-US" sz="6399">
                <a:solidFill>
                  <a:srgbClr val="FFFFFF"/>
                </a:solidFill>
                <a:latin typeface="Libre Franklin Bold"/>
              </a:rPr>
              <a:t>UNEMPLOYMENT RATE</a:t>
            </a:r>
          </a:p>
        </p:txBody>
      </p:sp>
      <p:sp>
        <p:nvSpPr>
          <p:cNvPr id="6" name="TextBox 6"/>
          <p:cNvSpPr txBox="1"/>
          <p:nvPr/>
        </p:nvSpPr>
        <p:spPr>
          <a:xfrm>
            <a:off x="2197179" y="5039936"/>
            <a:ext cx="6176643" cy="1367737"/>
          </a:xfrm>
          <a:prstGeom prst="rect">
            <a:avLst/>
          </a:prstGeom>
        </p:spPr>
        <p:txBody>
          <a:bodyPr lIns="0" tIns="0" rIns="0" bIns="0" rtlCol="0" anchor="t">
            <a:spAutoFit/>
          </a:bodyPr>
          <a:lstStyle/>
          <a:p>
            <a:pPr algn="just">
              <a:lnSpc>
                <a:spcPts val="3640"/>
              </a:lnSpc>
              <a:spcBef>
                <a:spcPct val="0"/>
              </a:spcBef>
            </a:pPr>
            <a:r>
              <a:rPr lang="en-US" sz="2600">
                <a:solidFill>
                  <a:srgbClr val="FFFFFF"/>
                </a:solidFill>
                <a:latin typeface="Libre Franklin Light"/>
              </a:rPr>
              <a:t>Jobs that require more training and education tend to be in roles where work can be done remotely</a:t>
            </a:r>
          </a:p>
        </p:txBody>
      </p:sp>
      <p:pic>
        <p:nvPicPr>
          <p:cNvPr id="7" name="Picture 7"/>
          <p:cNvPicPr>
            <a:picLocks noChangeAspect="1"/>
          </p:cNvPicPr>
          <p:nvPr/>
        </p:nvPicPr>
        <p:blipFill>
          <a:blip r:embed="rId5"/>
          <a:srcRect/>
          <a:stretch>
            <a:fillRect/>
          </a:stretch>
        </p:blipFill>
        <p:spPr>
          <a:xfrm>
            <a:off x="16322622" y="9175274"/>
            <a:ext cx="1661989" cy="770055"/>
          </a:xfrm>
          <a:prstGeom prst="rect">
            <a:avLst/>
          </a:prstGeom>
        </p:spPr>
      </p:pic>
      <p:graphicFrame>
        <p:nvGraphicFramePr>
          <p:cNvPr id="9" name="Chart 8">
            <a:extLst>
              <a:ext uri="{FF2B5EF4-FFF2-40B4-BE49-F238E27FC236}">
                <a16:creationId xmlns:a16="http://schemas.microsoft.com/office/drawing/2014/main" id="{0D4D6DAD-87DC-6E4E-8B8F-C635EED9FBAB}"/>
              </a:ext>
            </a:extLst>
          </p:cNvPr>
          <p:cNvGraphicFramePr>
            <a:graphicFrameLocks/>
          </p:cNvGraphicFramePr>
          <p:nvPr>
            <p:extLst>
              <p:ext uri="{D42A27DB-BD31-4B8C-83A1-F6EECF244321}">
                <p14:modId xmlns:p14="http://schemas.microsoft.com/office/powerpoint/2010/main" val="3234492662"/>
              </p:ext>
            </p:extLst>
          </p:nvPr>
        </p:nvGraphicFramePr>
        <p:xfrm>
          <a:off x="8765675" y="2000600"/>
          <a:ext cx="9218936" cy="6495699"/>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736129" y="-342900"/>
            <a:ext cx="19232897" cy="10818505"/>
          </a:xfrm>
          <a:prstGeom prst="rect">
            <a:avLst/>
          </a:prstGeom>
        </p:spPr>
      </p:pic>
      <p:pic>
        <p:nvPicPr>
          <p:cNvPr id="3" name="Picture 3"/>
          <p:cNvPicPr>
            <a:picLocks noChangeAspect="1"/>
          </p:cNvPicPr>
          <p:nvPr/>
        </p:nvPicPr>
        <p:blipFill>
          <a:blip r:embed="rId4"/>
          <a:srcRect/>
          <a:stretch>
            <a:fillRect/>
          </a:stretch>
        </p:blipFill>
        <p:spPr>
          <a:xfrm rot="-6575292">
            <a:off x="13536041" y="-540353"/>
            <a:ext cx="6699735" cy="5962764"/>
          </a:xfrm>
          <a:prstGeom prst="rect">
            <a:avLst/>
          </a:prstGeom>
        </p:spPr>
      </p:pic>
      <p:pic>
        <p:nvPicPr>
          <p:cNvPr id="4" name="Picture 4"/>
          <p:cNvPicPr>
            <a:picLocks noChangeAspect="1"/>
          </p:cNvPicPr>
          <p:nvPr/>
        </p:nvPicPr>
        <p:blipFill>
          <a:blip r:embed="rId5"/>
          <a:srcRect/>
          <a:stretch>
            <a:fillRect/>
          </a:stretch>
        </p:blipFill>
        <p:spPr>
          <a:xfrm rot="6367711">
            <a:off x="-947956" y="8641103"/>
            <a:ext cx="2895282" cy="2768613"/>
          </a:xfrm>
          <a:prstGeom prst="rect">
            <a:avLst/>
          </a:prstGeom>
        </p:spPr>
      </p:pic>
      <p:grpSp>
        <p:nvGrpSpPr>
          <p:cNvPr id="6" name="Group 6"/>
          <p:cNvGrpSpPr/>
          <p:nvPr/>
        </p:nvGrpSpPr>
        <p:grpSpPr>
          <a:xfrm>
            <a:off x="765020" y="411815"/>
            <a:ext cx="11914504" cy="1759885"/>
            <a:chOff x="0" y="0"/>
            <a:chExt cx="15886005" cy="2346513"/>
          </a:xfrm>
        </p:grpSpPr>
        <p:sp>
          <p:nvSpPr>
            <p:cNvPr id="7" name="TextBox 7"/>
            <p:cNvSpPr txBox="1"/>
            <p:nvPr/>
          </p:nvSpPr>
          <p:spPr>
            <a:xfrm>
              <a:off x="0" y="0"/>
              <a:ext cx="15886005" cy="1295866"/>
            </a:xfrm>
            <a:prstGeom prst="rect">
              <a:avLst/>
            </a:prstGeom>
          </p:spPr>
          <p:txBody>
            <a:bodyPr lIns="0" tIns="0" rIns="0" bIns="0" rtlCol="0" anchor="t">
              <a:spAutoFit/>
            </a:bodyPr>
            <a:lstStyle/>
            <a:p>
              <a:pPr>
                <a:lnSpc>
                  <a:spcPts val="7679"/>
                </a:lnSpc>
              </a:pPr>
              <a:r>
                <a:rPr lang="en-US" sz="6399">
                  <a:solidFill>
                    <a:srgbClr val="FFFFFF"/>
                  </a:solidFill>
                  <a:latin typeface="Libre Franklin Bold"/>
                </a:rPr>
                <a:t>UNEMPLOYMENT RATE</a:t>
              </a:r>
            </a:p>
          </p:txBody>
        </p:sp>
        <p:sp>
          <p:nvSpPr>
            <p:cNvPr id="8" name="TextBox 8"/>
            <p:cNvSpPr txBox="1"/>
            <p:nvPr/>
          </p:nvSpPr>
          <p:spPr>
            <a:xfrm>
              <a:off x="0" y="1770874"/>
              <a:ext cx="10820400" cy="575639"/>
            </a:xfrm>
            <a:prstGeom prst="rect">
              <a:avLst/>
            </a:prstGeom>
          </p:spPr>
          <p:txBody>
            <a:bodyPr lIns="0" tIns="0" rIns="0" bIns="0" rtlCol="0" anchor="t">
              <a:spAutoFit/>
            </a:bodyPr>
            <a:lstStyle/>
            <a:p>
              <a:pPr>
                <a:lnSpc>
                  <a:spcPts val="3640"/>
                </a:lnSpc>
                <a:spcBef>
                  <a:spcPct val="0"/>
                </a:spcBef>
              </a:pPr>
              <a:endParaRPr/>
            </a:p>
          </p:txBody>
        </p:sp>
      </p:grpSp>
      <p:grpSp>
        <p:nvGrpSpPr>
          <p:cNvPr id="9" name="Group 9"/>
          <p:cNvGrpSpPr/>
          <p:nvPr/>
        </p:nvGrpSpPr>
        <p:grpSpPr>
          <a:xfrm>
            <a:off x="6096001" y="7419033"/>
            <a:ext cx="7391399" cy="2867966"/>
            <a:chOff x="0" y="63486"/>
            <a:chExt cx="9591568" cy="3208887"/>
          </a:xfrm>
        </p:grpSpPr>
        <p:sp>
          <p:nvSpPr>
            <p:cNvPr id="10" name="TextBox 10"/>
            <p:cNvSpPr txBox="1"/>
            <p:nvPr/>
          </p:nvSpPr>
          <p:spPr>
            <a:xfrm>
              <a:off x="0" y="63486"/>
              <a:ext cx="9179943" cy="1895573"/>
            </a:xfrm>
            <a:prstGeom prst="rect">
              <a:avLst/>
            </a:prstGeom>
          </p:spPr>
          <p:txBody>
            <a:bodyPr wrap="square" lIns="0" tIns="0" rIns="0" bIns="0" rtlCol="0" anchor="t">
              <a:spAutoFit/>
            </a:bodyPr>
            <a:lstStyle/>
            <a:p>
              <a:pPr>
                <a:lnSpc>
                  <a:spcPts val="4476"/>
                </a:lnSpc>
                <a:spcBef>
                  <a:spcPct val="0"/>
                </a:spcBef>
              </a:pPr>
              <a:r>
                <a:rPr lang="en-US" sz="3197" dirty="0">
                  <a:solidFill>
                    <a:srgbClr val="FFFFFF"/>
                  </a:solidFill>
                  <a:latin typeface="Libre Franklin Bold"/>
                </a:rPr>
                <a:t>WOMEN ARE MOST AFFECTED </a:t>
              </a:r>
            </a:p>
          </p:txBody>
        </p:sp>
        <p:sp>
          <p:nvSpPr>
            <p:cNvPr id="11" name="TextBox 11"/>
            <p:cNvSpPr txBox="1"/>
            <p:nvPr/>
          </p:nvSpPr>
          <p:spPr>
            <a:xfrm>
              <a:off x="0" y="1217415"/>
              <a:ext cx="9591568" cy="2054958"/>
            </a:xfrm>
            <a:prstGeom prst="rect">
              <a:avLst/>
            </a:prstGeom>
          </p:spPr>
          <p:txBody>
            <a:bodyPr lIns="0" tIns="0" rIns="0" bIns="0" rtlCol="0" anchor="t">
              <a:spAutoFit/>
            </a:bodyPr>
            <a:lstStyle/>
            <a:p>
              <a:pPr marL="184772" lvl="1">
                <a:lnSpc>
                  <a:spcPts val="3133"/>
                </a:lnSpc>
              </a:pPr>
              <a:r>
                <a:rPr lang="en-US" sz="2238" dirty="0">
                  <a:solidFill>
                    <a:srgbClr val="FFFFFF"/>
                  </a:solidFill>
                  <a:latin typeface="Libre Franklin Light"/>
                </a:rPr>
                <a:t>"overrepresented in the hardest hit industries , such as leisure and hospitality and education" -The Washington Post</a:t>
              </a:r>
            </a:p>
            <a:p>
              <a:pPr marL="369544" lvl="1" indent="-184772" algn="l">
                <a:lnSpc>
                  <a:spcPts val="3133"/>
                </a:lnSpc>
                <a:buFont typeface="Arial"/>
                <a:buChar char="•"/>
              </a:pPr>
              <a:endParaRPr lang="en-US" sz="2238" dirty="0">
                <a:solidFill>
                  <a:srgbClr val="FFFFFF"/>
                </a:solidFill>
                <a:latin typeface="Libre Franklin Light"/>
              </a:endParaRPr>
            </a:p>
          </p:txBody>
        </p:sp>
      </p:grpSp>
      <p:pic>
        <p:nvPicPr>
          <p:cNvPr id="12" name="Picture 12"/>
          <p:cNvPicPr>
            <a:picLocks noChangeAspect="1"/>
          </p:cNvPicPr>
          <p:nvPr/>
        </p:nvPicPr>
        <p:blipFill>
          <a:blip r:embed="rId6"/>
          <a:srcRect/>
          <a:stretch>
            <a:fillRect/>
          </a:stretch>
        </p:blipFill>
        <p:spPr>
          <a:xfrm>
            <a:off x="16255823" y="9028317"/>
            <a:ext cx="1661989" cy="770055"/>
          </a:xfrm>
          <a:prstGeom prst="rect">
            <a:avLst/>
          </a:prstGeom>
        </p:spPr>
      </p:pic>
      <p:graphicFrame>
        <p:nvGraphicFramePr>
          <p:cNvPr id="13" name="Chart 12">
            <a:extLst>
              <a:ext uri="{FF2B5EF4-FFF2-40B4-BE49-F238E27FC236}">
                <a16:creationId xmlns:a16="http://schemas.microsoft.com/office/drawing/2014/main" id="{A90E7E45-5118-B744-A479-37DD21158741}"/>
              </a:ext>
            </a:extLst>
          </p:cNvPr>
          <p:cNvGraphicFramePr>
            <a:graphicFrameLocks/>
          </p:cNvGraphicFramePr>
          <p:nvPr>
            <p:extLst>
              <p:ext uri="{D42A27DB-BD31-4B8C-83A1-F6EECF244321}">
                <p14:modId xmlns:p14="http://schemas.microsoft.com/office/powerpoint/2010/main" val="3210562189"/>
              </p:ext>
            </p:extLst>
          </p:nvPr>
        </p:nvGraphicFramePr>
        <p:xfrm>
          <a:off x="-138549" y="1686500"/>
          <a:ext cx="6786262" cy="585241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Chart 13">
            <a:extLst>
              <a:ext uri="{FF2B5EF4-FFF2-40B4-BE49-F238E27FC236}">
                <a16:creationId xmlns:a16="http://schemas.microsoft.com/office/drawing/2014/main" id="{B03BDCA8-F16D-4040-A11F-F11CED745A06}"/>
              </a:ext>
            </a:extLst>
          </p:cNvPr>
          <p:cNvGraphicFramePr>
            <a:graphicFrameLocks/>
          </p:cNvGraphicFramePr>
          <p:nvPr>
            <p:extLst>
              <p:ext uri="{D42A27DB-BD31-4B8C-83A1-F6EECF244321}">
                <p14:modId xmlns:p14="http://schemas.microsoft.com/office/powerpoint/2010/main" val="3279973793"/>
              </p:ext>
            </p:extLst>
          </p:nvPr>
        </p:nvGraphicFramePr>
        <p:xfrm>
          <a:off x="6647714" y="1911856"/>
          <a:ext cx="8746864" cy="5507177"/>
        </p:xfrm>
        <a:graphic>
          <a:graphicData uri="http://schemas.openxmlformats.org/drawingml/2006/chart">
            <c:chart xmlns:c="http://schemas.openxmlformats.org/drawingml/2006/chart" xmlns:r="http://schemas.openxmlformats.org/officeDocument/2006/relationships" r:id="rId8"/>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81491" y="-190500"/>
            <a:ext cx="19232897" cy="10818505"/>
          </a:xfrm>
          <a:prstGeom prst="rect">
            <a:avLst/>
          </a:prstGeom>
        </p:spPr>
      </p:pic>
      <p:pic>
        <p:nvPicPr>
          <p:cNvPr id="3" name="Picture 3"/>
          <p:cNvPicPr>
            <a:picLocks noChangeAspect="1"/>
          </p:cNvPicPr>
          <p:nvPr/>
        </p:nvPicPr>
        <p:blipFill>
          <a:blip r:embed="rId4"/>
          <a:srcRect r="7006"/>
          <a:stretch>
            <a:fillRect/>
          </a:stretch>
        </p:blipFill>
        <p:spPr>
          <a:xfrm rot="6682741">
            <a:off x="-1762254" y="2680287"/>
            <a:ext cx="7698066" cy="9583902"/>
          </a:xfrm>
          <a:prstGeom prst="rect">
            <a:avLst/>
          </a:prstGeom>
        </p:spPr>
      </p:pic>
      <p:pic>
        <p:nvPicPr>
          <p:cNvPr id="4" name="Picture 4"/>
          <p:cNvPicPr>
            <a:picLocks noChangeAspect="1"/>
          </p:cNvPicPr>
          <p:nvPr/>
        </p:nvPicPr>
        <p:blipFill>
          <a:blip r:embed="rId5"/>
          <a:srcRect/>
          <a:stretch>
            <a:fillRect/>
          </a:stretch>
        </p:blipFill>
        <p:spPr>
          <a:xfrm rot="-9694126">
            <a:off x="16252292" y="172055"/>
            <a:ext cx="1775929" cy="1698232"/>
          </a:xfrm>
          <a:prstGeom prst="rect">
            <a:avLst/>
          </a:prstGeom>
        </p:spPr>
      </p:pic>
      <p:sp>
        <p:nvSpPr>
          <p:cNvPr id="6" name="TextBox 6"/>
          <p:cNvSpPr txBox="1"/>
          <p:nvPr/>
        </p:nvSpPr>
        <p:spPr>
          <a:xfrm>
            <a:off x="1028700" y="856129"/>
            <a:ext cx="6923404" cy="971900"/>
          </a:xfrm>
          <a:prstGeom prst="rect">
            <a:avLst/>
          </a:prstGeom>
        </p:spPr>
        <p:txBody>
          <a:bodyPr lIns="0" tIns="0" rIns="0" bIns="0" rtlCol="0" anchor="t">
            <a:spAutoFit/>
          </a:bodyPr>
          <a:lstStyle/>
          <a:p>
            <a:pPr>
              <a:lnSpc>
                <a:spcPts val="7679"/>
              </a:lnSpc>
            </a:pPr>
            <a:r>
              <a:rPr lang="en-US" sz="6399">
                <a:solidFill>
                  <a:srgbClr val="FFFFFF"/>
                </a:solidFill>
                <a:latin typeface="Libre Franklin Bold"/>
              </a:rPr>
              <a:t>JOB POSTINGS</a:t>
            </a:r>
          </a:p>
        </p:txBody>
      </p:sp>
      <p:grpSp>
        <p:nvGrpSpPr>
          <p:cNvPr id="7" name="Group 7"/>
          <p:cNvGrpSpPr/>
          <p:nvPr/>
        </p:nvGrpSpPr>
        <p:grpSpPr>
          <a:xfrm>
            <a:off x="6638577" y="7781041"/>
            <a:ext cx="4792762" cy="1825052"/>
            <a:chOff x="0" y="-57150"/>
            <a:chExt cx="6390350" cy="2433402"/>
          </a:xfrm>
        </p:grpSpPr>
        <p:sp>
          <p:nvSpPr>
            <p:cNvPr id="8" name="TextBox 8"/>
            <p:cNvSpPr txBox="1"/>
            <p:nvPr/>
          </p:nvSpPr>
          <p:spPr>
            <a:xfrm>
              <a:off x="0" y="-57150"/>
              <a:ext cx="6390350" cy="663516"/>
            </a:xfrm>
            <a:prstGeom prst="rect">
              <a:avLst/>
            </a:prstGeom>
          </p:spPr>
          <p:txBody>
            <a:bodyPr lIns="0" tIns="0" rIns="0" bIns="0" rtlCol="0" anchor="t">
              <a:spAutoFit/>
            </a:bodyPr>
            <a:lstStyle/>
            <a:p>
              <a:pPr>
                <a:lnSpc>
                  <a:spcPts val="4199"/>
                </a:lnSpc>
                <a:spcBef>
                  <a:spcPct val="0"/>
                </a:spcBef>
              </a:pPr>
              <a:endParaRPr lang="en-US" sz="2999" dirty="0">
                <a:solidFill>
                  <a:srgbClr val="FFFFFF"/>
                </a:solidFill>
                <a:latin typeface="Libre Franklin Bold"/>
              </a:endParaRPr>
            </a:p>
          </p:txBody>
        </p:sp>
        <p:sp>
          <p:nvSpPr>
            <p:cNvPr id="9" name="TextBox 9"/>
            <p:cNvSpPr txBox="1"/>
            <p:nvPr/>
          </p:nvSpPr>
          <p:spPr>
            <a:xfrm>
              <a:off x="0" y="1840292"/>
              <a:ext cx="6390350" cy="535960"/>
            </a:xfrm>
            <a:prstGeom prst="rect">
              <a:avLst/>
            </a:prstGeom>
          </p:spPr>
          <p:txBody>
            <a:bodyPr lIns="0" tIns="0" rIns="0" bIns="0" rtlCol="0" anchor="t">
              <a:spAutoFit/>
            </a:bodyPr>
            <a:lstStyle/>
            <a:p>
              <a:pPr>
                <a:lnSpc>
                  <a:spcPts val="3359"/>
                </a:lnSpc>
                <a:spcBef>
                  <a:spcPct val="0"/>
                </a:spcBef>
              </a:pPr>
              <a:endParaRPr lang="en-US" sz="2400" dirty="0">
                <a:solidFill>
                  <a:srgbClr val="FFFFFF"/>
                </a:solidFill>
                <a:latin typeface="Libre Franklin Light"/>
              </a:endParaRPr>
            </a:p>
          </p:txBody>
        </p:sp>
      </p:grpSp>
      <p:pic>
        <p:nvPicPr>
          <p:cNvPr id="10" name="Picture 10"/>
          <p:cNvPicPr>
            <a:picLocks noChangeAspect="1"/>
          </p:cNvPicPr>
          <p:nvPr/>
        </p:nvPicPr>
        <p:blipFill>
          <a:blip r:embed="rId6"/>
          <a:srcRect/>
          <a:stretch>
            <a:fillRect/>
          </a:stretch>
        </p:blipFill>
        <p:spPr>
          <a:xfrm>
            <a:off x="16309263" y="9108475"/>
            <a:ext cx="1661989" cy="770055"/>
          </a:xfrm>
          <a:prstGeom prst="rect">
            <a:avLst/>
          </a:prstGeom>
        </p:spPr>
      </p:pic>
      <p:graphicFrame>
        <p:nvGraphicFramePr>
          <p:cNvPr id="11" name="Chart 10">
            <a:extLst>
              <a:ext uri="{FF2B5EF4-FFF2-40B4-BE49-F238E27FC236}">
                <a16:creationId xmlns:a16="http://schemas.microsoft.com/office/drawing/2014/main" id="{7F9CA8DE-B8F6-924F-8992-2CADBC778849}"/>
              </a:ext>
            </a:extLst>
          </p:cNvPr>
          <p:cNvGraphicFramePr>
            <a:graphicFrameLocks/>
          </p:cNvGraphicFramePr>
          <p:nvPr>
            <p:extLst>
              <p:ext uri="{D42A27DB-BD31-4B8C-83A1-F6EECF244321}">
                <p14:modId xmlns:p14="http://schemas.microsoft.com/office/powerpoint/2010/main" val="1684209438"/>
              </p:ext>
            </p:extLst>
          </p:nvPr>
        </p:nvGraphicFramePr>
        <p:xfrm>
          <a:off x="4274077" y="1755117"/>
          <a:ext cx="13251923" cy="7353357"/>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72449" y="-265752"/>
            <a:ext cx="19232897" cy="10818505"/>
          </a:xfrm>
          <a:prstGeom prst="rect">
            <a:avLst/>
          </a:prstGeom>
        </p:spPr>
      </p:pic>
      <p:pic>
        <p:nvPicPr>
          <p:cNvPr id="3" name="Picture 3"/>
          <p:cNvPicPr>
            <a:picLocks noChangeAspect="1"/>
          </p:cNvPicPr>
          <p:nvPr/>
        </p:nvPicPr>
        <p:blipFill>
          <a:blip r:embed="rId4"/>
          <a:srcRect/>
          <a:stretch>
            <a:fillRect/>
          </a:stretch>
        </p:blipFill>
        <p:spPr>
          <a:xfrm rot="-6575292">
            <a:off x="13525244" y="-809682"/>
            <a:ext cx="6699735" cy="5962764"/>
          </a:xfrm>
          <a:prstGeom prst="rect">
            <a:avLst/>
          </a:prstGeom>
        </p:spPr>
      </p:pic>
      <p:pic>
        <p:nvPicPr>
          <p:cNvPr id="4" name="Picture 4"/>
          <p:cNvPicPr>
            <a:picLocks noChangeAspect="1"/>
          </p:cNvPicPr>
          <p:nvPr/>
        </p:nvPicPr>
        <p:blipFill>
          <a:blip r:embed="rId5"/>
          <a:srcRect/>
          <a:stretch>
            <a:fillRect/>
          </a:stretch>
        </p:blipFill>
        <p:spPr>
          <a:xfrm rot="6367711">
            <a:off x="-947956" y="8641103"/>
            <a:ext cx="2895282" cy="2768613"/>
          </a:xfrm>
          <a:prstGeom prst="rect">
            <a:avLst/>
          </a:prstGeom>
        </p:spPr>
      </p:pic>
      <p:sp>
        <p:nvSpPr>
          <p:cNvPr id="6" name="TextBox 6"/>
          <p:cNvSpPr txBox="1"/>
          <p:nvPr/>
        </p:nvSpPr>
        <p:spPr>
          <a:xfrm>
            <a:off x="279298" y="490818"/>
            <a:ext cx="18481151" cy="940450"/>
          </a:xfrm>
          <a:prstGeom prst="rect">
            <a:avLst/>
          </a:prstGeom>
        </p:spPr>
        <p:txBody>
          <a:bodyPr lIns="0" tIns="0" rIns="0" bIns="0" rtlCol="0" anchor="t">
            <a:spAutoFit/>
          </a:bodyPr>
          <a:lstStyle/>
          <a:p>
            <a:pPr>
              <a:lnSpc>
                <a:spcPts val="7679"/>
              </a:lnSpc>
            </a:pPr>
            <a:r>
              <a:rPr lang="en-US" sz="6399" dirty="0">
                <a:solidFill>
                  <a:srgbClr val="FFFFFF"/>
                </a:solidFill>
                <a:latin typeface="Libre Franklin Bold"/>
              </a:rPr>
              <a:t>JOB POSTINGS INDUSTRIES</a:t>
            </a:r>
          </a:p>
        </p:txBody>
      </p:sp>
      <p:pic>
        <p:nvPicPr>
          <p:cNvPr id="7" name="Picture 7"/>
          <p:cNvPicPr>
            <a:picLocks noChangeAspect="1"/>
          </p:cNvPicPr>
          <p:nvPr/>
        </p:nvPicPr>
        <p:blipFill>
          <a:blip r:embed="rId6"/>
          <a:srcRect/>
          <a:stretch>
            <a:fillRect/>
          </a:stretch>
        </p:blipFill>
        <p:spPr>
          <a:xfrm>
            <a:off x="16255823" y="9158807"/>
            <a:ext cx="1661989" cy="770055"/>
          </a:xfrm>
          <a:prstGeom prst="rect">
            <a:avLst/>
          </a:prstGeom>
        </p:spPr>
      </p:pic>
      <mc:AlternateContent xmlns:mc="http://schemas.openxmlformats.org/markup-compatibility/2006">
        <mc:Choice xmlns:cx1="http://schemas.microsoft.com/office/drawing/2015/9/8/chartex" Requires="cx1">
          <p:graphicFrame>
            <p:nvGraphicFramePr>
              <p:cNvPr id="11" name="Chart 10">
                <a:extLst>
                  <a:ext uri="{FF2B5EF4-FFF2-40B4-BE49-F238E27FC236}">
                    <a16:creationId xmlns:a16="http://schemas.microsoft.com/office/drawing/2014/main" id="{FDFEE8D5-80D3-0B45-81BF-54481AED295F}"/>
                  </a:ext>
                </a:extLst>
              </p:cNvPr>
              <p:cNvGraphicFramePr/>
              <p:nvPr>
                <p:extLst>
                  <p:ext uri="{D42A27DB-BD31-4B8C-83A1-F6EECF244321}">
                    <p14:modId xmlns:p14="http://schemas.microsoft.com/office/powerpoint/2010/main" val="3760400685"/>
                  </p:ext>
                </p:extLst>
              </p:nvPr>
            </p:nvGraphicFramePr>
            <p:xfrm>
              <a:off x="1752600" y="1656653"/>
              <a:ext cx="14503222" cy="8290562"/>
            </p:xfrm>
            <a:graphic>
              <a:graphicData uri="http://schemas.microsoft.com/office/drawing/2014/chartex">
                <cx:chart xmlns:cx="http://schemas.microsoft.com/office/drawing/2014/chartex" xmlns:r="http://schemas.openxmlformats.org/officeDocument/2006/relationships" r:id="rId7"/>
              </a:graphicData>
            </a:graphic>
          </p:graphicFrame>
        </mc:Choice>
        <mc:Fallback>
          <p:pic>
            <p:nvPicPr>
              <p:cNvPr id="11" name="Chart 10">
                <a:extLst>
                  <a:ext uri="{FF2B5EF4-FFF2-40B4-BE49-F238E27FC236}">
                    <a16:creationId xmlns:a16="http://schemas.microsoft.com/office/drawing/2014/main" id="{FDFEE8D5-80D3-0B45-81BF-54481AED295F}"/>
                  </a:ext>
                </a:extLst>
              </p:cNvPr>
              <p:cNvPicPr>
                <a:picLocks noGrp="1" noRot="1" noChangeAspect="1" noMove="1" noResize="1" noEditPoints="1" noAdjustHandles="1" noChangeArrowheads="1" noChangeShapeType="1"/>
              </p:cNvPicPr>
              <p:nvPr/>
            </p:nvPicPr>
            <p:blipFill>
              <a:blip r:embed="rId8"/>
              <a:stretch>
                <a:fillRect/>
              </a:stretch>
            </p:blipFill>
            <p:spPr>
              <a:xfrm>
                <a:off x="1752600" y="1656653"/>
                <a:ext cx="14503222" cy="8290562"/>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72449" y="-265752"/>
            <a:ext cx="19232897" cy="10818505"/>
          </a:xfrm>
          <a:prstGeom prst="rect">
            <a:avLst/>
          </a:prstGeom>
        </p:spPr>
      </p:pic>
      <p:pic>
        <p:nvPicPr>
          <p:cNvPr id="3" name="Picture 3"/>
          <p:cNvPicPr>
            <a:picLocks noChangeAspect="1"/>
          </p:cNvPicPr>
          <p:nvPr/>
        </p:nvPicPr>
        <p:blipFill>
          <a:blip r:embed="rId4"/>
          <a:srcRect r="7006"/>
          <a:stretch>
            <a:fillRect/>
          </a:stretch>
        </p:blipFill>
        <p:spPr>
          <a:xfrm rot="6682741">
            <a:off x="-2860508" y="2680286"/>
            <a:ext cx="7698066" cy="9583902"/>
          </a:xfrm>
          <a:prstGeom prst="rect">
            <a:avLst/>
          </a:prstGeom>
        </p:spPr>
      </p:pic>
      <p:pic>
        <p:nvPicPr>
          <p:cNvPr id="4" name="Picture 4"/>
          <p:cNvPicPr>
            <a:picLocks noChangeAspect="1"/>
          </p:cNvPicPr>
          <p:nvPr/>
        </p:nvPicPr>
        <p:blipFill>
          <a:blip r:embed="rId5"/>
          <a:srcRect/>
          <a:stretch>
            <a:fillRect/>
          </a:stretch>
        </p:blipFill>
        <p:spPr>
          <a:xfrm rot="-9694126">
            <a:off x="15124129" y="2051328"/>
            <a:ext cx="2541479" cy="2430289"/>
          </a:xfrm>
          <a:prstGeom prst="rect">
            <a:avLst/>
          </a:prstGeom>
        </p:spPr>
      </p:pic>
      <p:sp>
        <p:nvSpPr>
          <p:cNvPr id="7" name="TextBox 7"/>
          <p:cNvSpPr txBox="1"/>
          <p:nvPr/>
        </p:nvSpPr>
        <p:spPr>
          <a:xfrm>
            <a:off x="472449" y="197421"/>
            <a:ext cx="18288000" cy="1943800"/>
          </a:xfrm>
          <a:prstGeom prst="rect">
            <a:avLst/>
          </a:prstGeom>
        </p:spPr>
        <p:txBody>
          <a:bodyPr lIns="0" tIns="0" rIns="0" bIns="0" rtlCol="0" anchor="t">
            <a:spAutoFit/>
          </a:bodyPr>
          <a:lstStyle/>
          <a:p>
            <a:pPr>
              <a:lnSpc>
                <a:spcPts val="7679"/>
              </a:lnSpc>
            </a:pPr>
            <a:r>
              <a:rPr lang="en-US" sz="6399" dirty="0">
                <a:solidFill>
                  <a:srgbClr val="FFFFFF"/>
                </a:solidFill>
                <a:latin typeface="Libre Franklin Bold"/>
              </a:rPr>
              <a:t>COVID-19 IMPACT ON OCCUPATION IN MARCH</a:t>
            </a:r>
          </a:p>
        </p:txBody>
      </p:sp>
      <p:pic>
        <p:nvPicPr>
          <p:cNvPr id="8" name="Picture 8"/>
          <p:cNvPicPr>
            <a:picLocks noChangeAspect="1"/>
          </p:cNvPicPr>
          <p:nvPr/>
        </p:nvPicPr>
        <p:blipFill>
          <a:blip r:embed="rId6"/>
          <a:srcRect/>
          <a:stretch>
            <a:fillRect/>
          </a:stretch>
        </p:blipFill>
        <p:spPr>
          <a:xfrm>
            <a:off x="16322622" y="9041676"/>
            <a:ext cx="1661989" cy="770055"/>
          </a:xfrm>
          <a:prstGeom prst="rect">
            <a:avLst/>
          </a:prstGeom>
        </p:spPr>
      </p:pic>
      <p:graphicFrame>
        <p:nvGraphicFramePr>
          <p:cNvPr id="10" name="Chart 9">
            <a:extLst>
              <a:ext uri="{FF2B5EF4-FFF2-40B4-BE49-F238E27FC236}">
                <a16:creationId xmlns:a16="http://schemas.microsoft.com/office/drawing/2014/main" id="{DCC85571-5766-0346-8B66-0FC7E78A5E24}"/>
              </a:ext>
            </a:extLst>
          </p:cNvPr>
          <p:cNvGraphicFramePr>
            <a:graphicFrameLocks/>
          </p:cNvGraphicFramePr>
          <p:nvPr>
            <p:extLst>
              <p:ext uri="{D42A27DB-BD31-4B8C-83A1-F6EECF244321}">
                <p14:modId xmlns:p14="http://schemas.microsoft.com/office/powerpoint/2010/main" val="3187963982"/>
              </p:ext>
            </p:extLst>
          </p:nvPr>
        </p:nvGraphicFramePr>
        <p:xfrm>
          <a:off x="2991483" y="3191188"/>
          <a:ext cx="12421704" cy="5967619"/>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944897" y="-271049"/>
            <a:ext cx="19232897" cy="10818505"/>
          </a:xfrm>
          <a:prstGeom prst="rect">
            <a:avLst/>
          </a:prstGeom>
        </p:spPr>
      </p:pic>
      <p:pic>
        <p:nvPicPr>
          <p:cNvPr id="3" name="Picture 3"/>
          <p:cNvPicPr>
            <a:picLocks noChangeAspect="1"/>
          </p:cNvPicPr>
          <p:nvPr/>
        </p:nvPicPr>
        <p:blipFill>
          <a:blip r:embed="rId4"/>
          <a:srcRect/>
          <a:stretch>
            <a:fillRect/>
          </a:stretch>
        </p:blipFill>
        <p:spPr>
          <a:xfrm rot="-7084194">
            <a:off x="15386258" y="3561155"/>
            <a:ext cx="4956229" cy="4739394"/>
          </a:xfrm>
          <a:prstGeom prst="rect">
            <a:avLst/>
          </a:prstGeom>
        </p:spPr>
      </p:pic>
      <p:pic>
        <p:nvPicPr>
          <p:cNvPr id="4" name="Picture 4"/>
          <p:cNvPicPr>
            <a:picLocks noChangeAspect="1"/>
          </p:cNvPicPr>
          <p:nvPr/>
        </p:nvPicPr>
        <p:blipFill>
          <a:blip r:embed="rId4"/>
          <a:srcRect/>
          <a:stretch>
            <a:fillRect/>
          </a:stretch>
        </p:blipFill>
        <p:spPr>
          <a:xfrm rot="-9694126">
            <a:off x="-1743388" y="1686498"/>
            <a:ext cx="3167263" cy="3028695"/>
          </a:xfrm>
          <a:prstGeom prst="rect">
            <a:avLst/>
          </a:prstGeom>
        </p:spPr>
      </p:pic>
      <p:pic>
        <p:nvPicPr>
          <p:cNvPr id="5" name="Picture 5"/>
          <p:cNvPicPr>
            <a:picLocks noChangeAspect="1"/>
          </p:cNvPicPr>
          <p:nvPr/>
        </p:nvPicPr>
        <p:blipFill>
          <a:blip r:embed="rId5"/>
          <a:srcRect/>
          <a:stretch>
            <a:fillRect/>
          </a:stretch>
        </p:blipFill>
        <p:spPr>
          <a:xfrm>
            <a:off x="12263778" y="869532"/>
            <a:ext cx="1976558" cy="1872789"/>
          </a:xfrm>
          <a:prstGeom prst="rect">
            <a:avLst/>
          </a:prstGeom>
        </p:spPr>
      </p:pic>
      <p:grpSp>
        <p:nvGrpSpPr>
          <p:cNvPr id="7" name="Group 7"/>
          <p:cNvGrpSpPr/>
          <p:nvPr/>
        </p:nvGrpSpPr>
        <p:grpSpPr>
          <a:xfrm>
            <a:off x="12981597" y="3416167"/>
            <a:ext cx="4792762" cy="1246131"/>
            <a:chOff x="0" y="-57149"/>
            <a:chExt cx="6390350" cy="1661508"/>
          </a:xfrm>
        </p:grpSpPr>
        <p:sp>
          <p:nvSpPr>
            <p:cNvPr id="8" name="TextBox 8"/>
            <p:cNvSpPr txBox="1"/>
            <p:nvPr/>
          </p:nvSpPr>
          <p:spPr>
            <a:xfrm>
              <a:off x="0" y="-57149"/>
              <a:ext cx="6390350" cy="663516"/>
            </a:xfrm>
            <a:prstGeom prst="rect">
              <a:avLst/>
            </a:prstGeom>
          </p:spPr>
          <p:txBody>
            <a:bodyPr lIns="0" tIns="0" rIns="0" bIns="0" rtlCol="0" anchor="t">
              <a:spAutoFit/>
            </a:bodyPr>
            <a:lstStyle/>
            <a:p>
              <a:pPr>
                <a:lnSpc>
                  <a:spcPts val="4199"/>
                </a:lnSpc>
                <a:spcBef>
                  <a:spcPct val="0"/>
                </a:spcBef>
              </a:pPr>
              <a:endParaRPr lang="en-US" sz="2999" dirty="0">
                <a:solidFill>
                  <a:srgbClr val="FFFFFF"/>
                </a:solidFill>
                <a:latin typeface="Libre Franklin Bold"/>
              </a:endParaRPr>
            </a:p>
          </p:txBody>
        </p:sp>
        <p:sp>
          <p:nvSpPr>
            <p:cNvPr id="9" name="TextBox 9"/>
            <p:cNvSpPr txBox="1"/>
            <p:nvPr/>
          </p:nvSpPr>
          <p:spPr>
            <a:xfrm>
              <a:off x="0" y="1148774"/>
              <a:ext cx="6390350" cy="455585"/>
            </a:xfrm>
            <a:prstGeom prst="rect">
              <a:avLst/>
            </a:prstGeom>
          </p:spPr>
          <p:txBody>
            <a:bodyPr lIns="0" tIns="0" rIns="0" bIns="0" rtlCol="0" anchor="t">
              <a:spAutoFit/>
            </a:bodyPr>
            <a:lstStyle/>
            <a:p>
              <a:pPr marL="0" lvl="0" indent="0" algn="l">
                <a:lnSpc>
                  <a:spcPts val="2939"/>
                </a:lnSpc>
                <a:spcBef>
                  <a:spcPct val="0"/>
                </a:spcBef>
              </a:pPr>
              <a:endParaRPr lang="en-US" sz="2099" dirty="0">
                <a:solidFill>
                  <a:srgbClr val="FFFFFF"/>
                </a:solidFill>
                <a:latin typeface="Libre Franklin Light"/>
              </a:endParaRPr>
            </a:p>
          </p:txBody>
        </p:sp>
      </p:grpSp>
      <p:sp>
        <p:nvSpPr>
          <p:cNvPr id="10" name="TextBox 10"/>
          <p:cNvSpPr txBox="1"/>
          <p:nvPr/>
        </p:nvSpPr>
        <p:spPr>
          <a:xfrm>
            <a:off x="580465" y="575362"/>
            <a:ext cx="13287448" cy="1927900"/>
          </a:xfrm>
          <a:prstGeom prst="rect">
            <a:avLst/>
          </a:prstGeom>
        </p:spPr>
        <p:txBody>
          <a:bodyPr lIns="0" tIns="0" rIns="0" bIns="0" rtlCol="0" anchor="t">
            <a:spAutoFit/>
          </a:bodyPr>
          <a:lstStyle/>
          <a:p>
            <a:pPr>
              <a:lnSpc>
                <a:spcPts val="7679"/>
              </a:lnSpc>
            </a:pPr>
            <a:r>
              <a:rPr lang="en-US" sz="6399" dirty="0">
                <a:solidFill>
                  <a:srgbClr val="FFFFFF"/>
                </a:solidFill>
                <a:latin typeface="Libre Franklin Bold"/>
              </a:rPr>
              <a:t>NEGATIVELY IMPACTED OCCUPATIONS</a:t>
            </a:r>
          </a:p>
        </p:txBody>
      </p:sp>
      <p:grpSp>
        <p:nvGrpSpPr>
          <p:cNvPr id="11" name="Group 11"/>
          <p:cNvGrpSpPr/>
          <p:nvPr/>
        </p:nvGrpSpPr>
        <p:grpSpPr>
          <a:xfrm>
            <a:off x="13175876" y="1589808"/>
            <a:ext cx="4792762" cy="1246131"/>
            <a:chOff x="0" y="-57149"/>
            <a:chExt cx="6390350" cy="1661508"/>
          </a:xfrm>
        </p:grpSpPr>
        <p:sp>
          <p:nvSpPr>
            <p:cNvPr id="12" name="TextBox 12"/>
            <p:cNvSpPr txBox="1"/>
            <p:nvPr/>
          </p:nvSpPr>
          <p:spPr>
            <a:xfrm>
              <a:off x="0" y="-57149"/>
              <a:ext cx="6390350" cy="663516"/>
            </a:xfrm>
            <a:prstGeom prst="rect">
              <a:avLst/>
            </a:prstGeom>
          </p:spPr>
          <p:txBody>
            <a:bodyPr lIns="0" tIns="0" rIns="0" bIns="0" rtlCol="0" anchor="t">
              <a:spAutoFit/>
            </a:bodyPr>
            <a:lstStyle/>
            <a:p>
              <a:pPr>
                <a:lnSpc>
                  <a:spcPts val="4199"/>
                </a:lnSpc>
                <a:spcBef>
                  <a:spcPct val="0"/>
                </a:spcBef>
              </a:pPr>
              <a:endParaRPr lang="en-US" sz="2999" dirty="0">
                <a:solidFill>
                  <a:srgbClr val="FFFFFF"/>
                </a:solidFill>
                <a:latin typeface="Libre Franklin Bold"/>
              </a:endParaRPr>
            </a:p>
          </p:txBody>
        </p:sp>
        <p:sp>
          <p:nvSpPr>
            <p:cNvPr id="13" name="TextBox 13"/>
            <p:cNvSpPr txBox="1"/>
            <p:nvPr/>
          </p:nvSpPr>
          <p:spPr>
            <a:xfrm>
              <a:off x="0" y="1148774"/>
              <a:ext cx="6390350" cy="455585"/>
            </a:xfrm>
            <a:prstGeom prst="rect">
              <a:avLst/>
            </a:prstGeom>
          </p:spPr>
          <p:txBody>
            <a:bodyPr lIns="0" tIns="0" rIns="0" bIns="0" rtlCol="0" anchor="t">
              <a:spAutoFit/>
            </a:bodyPr>
            <a:lstStyle/>
            <a:p>
              <a:pPr marL="0" lvl="0" indent="0" algn="l">
                <a:lnSpc>
                  <a:spcPts val="2939"/>
                </a:lnSpc>
                <a:spcBef>
                  <a:spcPct val="0"/>
                </a:spcBef>
              </a:pPr>
              <a:endParaRPr lang="en-US" sz="2099" dirty="0">
                <a:solidFill>
                  <a:srgbClr val="FFFFFF"/>
                </a:solidFill>
                <a:latin typeface="Libre Franklin Light"/>
              </a:endParaRPr>
            </a:p>
          </p:txBody>
        </p:sp>
      </p:grpSp>
      <p:pic>
        <p:nvPicPr>
          <p:cNvPr id="14" name="Picture 14"/>
          <p:cNvPicPr>
            <a:picLocks noChangeAspect="1"/>
          </p:cNvPicPr>
          <p:nvPr/>
        </p:nvPicPr>
        <p:blipFill>
          <a:blip r:embed="rId6"/>
          <a:srcRect/>
          <a:stretch>
            <a:fillRect/>
          </a:stretch>
        </p:blipFill>
        <p:spPr>
          <a:xfrm>
            <a:off x="16202384" y="9122525"/>
            <a:ext cx="1661989" cy="770055"/>
          </a:xfrm>
          <a:prstGeom prst="rect">
            <a:avLst/>
          </a:prstGeom>
        </p:spPr>
      </p:pic>
      <p:graphicFrame>
        <p:nvGraphicFramePr>
          <p:cNvPr id="15" name="Chart 14">
            <a:extLst>
              <a:ext uri="{FF2B5EF4-FFF2-40B4-BE49-F238E27FC236}">
                <a16:creationId xmlns:a16="http://schemas.microsoft.com/office/drawing/2014/main" id="{93175AB3-56E4-4643-B92C-284644C5A44D}"/>
              </a:ext>
            </a:extLst>
          </p:cNvPr>
          <p:cNvGraphicFramePr>
            <a:graphicFrameLocks/>
          </p:cNvGraphicFramePr>
          <p:nvPr>
            <p:extLst>
              <p:ext uri="{D42A27DB-BD31-4B8C-83A1-F6EECF244321}">
                <p14:modId xmlns:p14="http://schemas.microsoft.com/office/powerpoint/2010/main" val="945964501"/>
              </p:ext>
            </p:extLst>
          </p:nvPr>
        </p:nvGraphicFramePr>
        <p:xfrm>
          <a:off x="1508736" y="3289277"/>
          <a:ext cx="12359178" cy="583324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2425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8600" y="1"/>
            <a:ext cx="18516600" cy="10287000"/>
          </a:xfrm>
          <a:prstGeom prst="rect">
            <a:avLst/>
          </a:prstGeom>
        </p:spPr>
      </p:pic>
      <p:pic>
        <p:nvPicPr>
          <p:cNvPr id="3" name="Picture 3"/>
          <p:cNvPicPr>
            <a:picLocks noChangeAspect="1"/>
          </p:cNvPicPr>
          <p:nvPr/>
        </p:nvPicPr>
        <p:blipFill>
          <a:blip r:embed="rId3"/>
          <a:srcRect/>
          <a:stretch>
            <a:fillRect/>
          </a:stretch>
        </p:blipFill>
        <p:spPr>
          <a:xfrm rot="9520766">
            <a:off x="-2516560" y="6601695"/>
            <a:ext cx="7090520" cy="6780310"/>
          </a:xfrm>
          <a:prstGeom prst="rect">
            <a:avLst/>
          </a:prstGeom>
        </p:spPr>
      </p:pic>
      <p:sp>
        <p:nvSpPr>
          <p:cNvPr id="5" name="TextBox 5"/>
          <p:cNvSpPr txBox="1"/>
          <p:nvPr/>
        </p:nvSpPr>
        <p:spPr>
          <a:xfrm>
            <a:off x="1028700" y="407894"/>
            <a:ext cx="16230600" cy="971900"/>
          </a:xfrm>
          <a:prstGeom prst="rect">
            <a:avLst/>
          </a:prstGeom>
        </p:spPr>
        <p:txBody>
          <a:bodyPr lIns="0" tIns="0" rIns="0" bIns="0" rtlCol="0" anchor="t">
            <a:spAutoFit/>
          </a:bodyPr>
          <a:lstStyle/>
          <a:p>
            <a:pPr>
              <a:lnSpc>
                <a:spcPts val="7679"/>
              </a:lnSpc>
            </a:pPr>
            <a:r>
              <a:rPr lang="en-US" sz="6399" dirty="0">
                <a:solidFill>
                  <a:srgbClr val="FFFFFF"/>
                </a:solidFill>
                <a:latin typeface="Libre Franklin Bold"/>
              </a:rPr>
              <a:t>U.S Unemployment Insurance Claims</a:t>
            </a:r>
          </a:p>
        </p:txBody>
      </p:sp>
      <p:sp>
        <p:nvSpPr>
          <p:cNvPr id="6" name="TextBox 6"/>
          <p:cNvSpPr txBox="1"/>
          <p:nvPr/>
        </p:nvSpPr>
        <p:spPr>
          <a:xfrm>
            <a:off x="9156032" y="8620766"/>
            <a:ext cx="8115300" cy="1178079"/>
          </a:xfrm>
          <a:prstGeom prst="rect">
            <a:avLst/>
          </a:prstGeom>
        </p:spPr>
        <p:txBody>
          <a:bodyPr lIns="0" tIns="0" rIns="0" bIns="0" rtlCol="0" anchor="t">
            <a:spAutoFit/>
          </a:bodyPr>
          <a:lstStyle/>
          <a:p>
            <a:pPr algn="just">
              <a:lnSpc>
                <a:spcPts val="3640"/>
              </a:lnSpc>
              <a:spcBef>
                <a:spcPct val="0"/>
              </a:spcBef>
            </a:pPr>
            <a:endParaRPr lang="en-US" sz="2600" dirty="0">
              <a:solidFill>
                <a:srgbClr val="FFFFFF"/>
              </a:solidFill>
              <a:latin typeface="Libre Franklin Light"/>
            </a:endParaRPr>
          </a:p>
          <a:p>
            <a:pPr algn="just">
              <a:lnSpc>
                <a:spcPts val="2940"/>
              </a:lnSpc>
              <a:spcBef>
                <a:spcPct val="0"/>
              </a:spcBef>
            </a:pPr>
            <a:r>
              <a:rPr lang="en-US" sz="2099" dirty="0">
                <a:solidFill>
                  <a:srgbClr val="FFFFFF"/>
                </a:solidFill>
                <a:latin typeface="Libre Franklin Light"/>
              </a:rPr>
              <a:t>*Numbers reflect seasonally adjusted data.</a:t>
            </a:r>
          </a:p>
          <a:p>
            <a:pPr algn="just">
              <a:lnSpc>
                <a:spcPts val="2939"/>
              </a:lnSpc>
              <a:spcBef>
                <a:spcPct val="0"/>
              </a:spcBef>
            </a:pPr>
            <a:r>
              <a:rPr lang="en-US" sz="2099" dirty="0">
                <a:solidFill>
                  <a:srgbClr val="FFFFFF"/>
                </a:solidFill>
                <a:latin typeface="Libre Franklin Light"/>
              </a:rPr>
              <a:t>** Source: U.S Department of Labor</a:t>
            </a:r>
          </a:p>
        </p:txBody>
      </p:sp>
      <p:pic>
        <p:nvPicPr>
          <p:cNvPr id="7" name="Picture 7"/>
          <p:cNvPicPr>
            <a:picLocks noChangeAspect="1"/>
          </p:cNvPicPr>
          <p:nvPr/>
        </p:nvPicPr>
        <p:blipFill>
          <a:blip r:embed="rId4"/>
          <a:srcRect b="3469"/>
          <a:stretch>
            <a:fillRect/>
          </a:stretch>
        </p:blipFill>
        <p:spPr>
          <a:xfrm>
            <a:off x="16189025" y="9068396"/>
            <a:ext cx="1661989" cy="743335"/>
          </a:xfrm>
          <a:prstGeom prst="rect">
            <a:avLst/>
          </a:prstGeom>
        </p:spPr>
      </p:pic>
      <p:graphicFrame>
        <p:nvGraphicFramePr>
          <p:cNvPr id="8" name="Chart 7">
            <a:extLst>
              <a:ext uri="{FF2B5EF4-FFF2-40B4-BE49-F238E27FC236}">
                <a16:creationId xmlns:a16="http://schemas.microsoft.com/office/drawing/2014/main" id="{37C70AB6-B9B2-410A-A0BB-EB3653F3F2C4}"/>
              </a:ext>
            </a:extLst>
          </p:cNvPr>
          <p:cNvGraphicFramePr>
            <a:graphicFrameLocks/>
          </p:cNvGraphicFramePr>
          <p:nvPr>
            <p:extLst>
              <p:ext uri="{D42A27DB-BD31-4B8C-83A1-F6EECF244321}">
                <p14:modId xmlns:p14="http://schemas.microsoft.com/office/powerpoint/2010/main" val="1967292166"/>
              </p:ext>
            </p:extLst>
          </p:nvPr>
        </p:nvGraphicFramePr>
        <p:xfrm>
          <a:off x="533400" y="1765630"/>
          <a:ext cx="7981950" cy="578342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B31D0D9B-C62B-4C33-A1C8-3A738A4BD34E}"/>
              </a:ext>
            </a:extLst>
          </p:cNvPr>
          <p:cNvGraphicFramePr>
            <a:graphicFrameLocks/>
          </p:cNvGraphicFramePr>
          <p:nvPr>
            <p:extLst>
              <p:ext uri="{D42A27DB-BD31-4B8C-83A1-F6EECF244321}">
                <p14:modId xmlns:p14="http://schemas.microsoft.com/office/powerpoint/2010/main" val="3596740751"/>
              </p:ext>
            </p:extLst>
          </p:nvPr>
        </p:nvGraphicFramePr>
        <p:xfrm>
          <a:off x="8515350" y="1675574"/>
          <a:ext cx="9544050" cy="5873478"/>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72449" y="-265752"/>
            <a:ext cx="19232897" cy="10818505"/>
          </a:xfrm>
          <a:prstGeom prst="rect">
            <a:avLst/>
          </a:prstGeom>
        </p:spPr>
      </p:pic>
      <p:pic>
        <p:nvPicPr>
          <p:cNvPr id="3" name="Picture 3"/>
          <p:cNvPicPr>
            <a:picLocks noChangeAspect="1"/>
          </p:cNvPicPr>
          <p:nvPr/>
        </p:nvPicPr>
        <p:blipFill>
          <a:blip r:embed="rId3"/>
          <a:srcRect/>
          <a:stretch>
            <a:fillRect/>
          </a:stretch>
        </p:blipFill>
        <p:spPr>
          <a:xfrm rot="-7084194">
            <a:off x="16637192" y="3451147"/>
            <a:ext cx="4956229" cy="4739394"/>
          </a:xfrm>
          <a:prstGeom prst="rect">
            <a:avLst/>
          </a:prstGeom>
        </p:spPr>
      </p:pic>
      <p:pic>
        <p:nvPicPr>
          <p:cNvPr id="4" name="Picture 4"/>
          <p:cNvPicPr>
            <a:picLocks noChangeAspect="1"/>
          </p:cNvPicPr>
          <p:nvPr/>
        </p:nvPicPr>
        <p:blipFill>
          <a:blip r:embed="rId3"/>
          <a:srcRect/>
          <a:stretch>
            <a:fillRect/>
          </a:stretch>
        </p:blipFill>
        <p:spPr>
          <a:xfrm rot="-9694126">
            <a:off x="-2056080" y="1451710"/>
            <a:ext cx="3167263" cy="3028695"/>
          </a:xfrm>
          <a:prstGeom prst="rect">
            <a:avLst/>
          </a:prstGeom>
        </p:spPr>
      </p:pic>
      <p:sp>
        <p:nvSpPr>
          <p:cNvPr id="5" name="TextBox 5"/>
          <p:cNvSpPr txBox="1"/>
          <p:nvPr/>
        </p:nvSpPr>
        <p:spPr>
          <a:xfrm>
            <a:off x="1028700" y="3449973"/>
            <a:ext cx="15978437" cy="4795544"/>
          </a:xfrm>
          <a:prstGeom prst="rect">
            <a:avLst/>
          </a:prstGeom>
        </p:spPr>
        <p:txBody>
          <a:bodyPr lIns="0" tIns="0" rIns="0" bIns="0" rtlCol="0" anchor="t">
            <a:spAutoFit/>
          </a:bodyPr>
          <a:lstStyle/>
          <a:p>
            <a:pPr marL="640783" lvl="1" indent="-320391">
              <a:lnSpc>
                <a:spcPts val="5433"/>
              </a:lnSpc>
              <a:buFont typeface="Arial"/>
              <a:buChar char="•"/>
            </a:pPr>
            <a:r>
              <a:rPr lang="en-US" sz="3881" dirty="0">
                <a:solidFill>
                  <a:srgbClr val="FFFFFF"/>
                </a:solidFill>
                <a:latin typeface="Libre Franklin Light"/>
              </a:rPr>
              <a:t>US Death Toll is nearing the 100,000.</a:t>
            </a:r>
          </a:p>
          <a:p>
            <a:pPr marL="640783" lvl="1" indent="-320391">
              <a:lnSpc>
                <a:spcPts val="5433"/>
              </a:lnSpc>
              <a:buFont typeface="Arial"/>
              <a:buChar char="•"/>
            </a:pPr>
            <a:r>
              <a:rPr lang="en-US" sz="3881" dirty="0">
                <a:solidFill>
                  <a:srgbClr val="FFFFFF"/>
                </a:solidFill>
                <a:latin typeface="Libre Franklin Light"/>
              </a:rPr>
              <a:t>It is unsustainable to keep the US economy closed but we can't put value to a human life.</a:t>
            </a:r>
          </a:p>
          <a:p>
            <a:pPr marL="640783" lvl="1" indent="-320391">
              <a:lnSpc>
                <a:spcPts val="5433"/>
              </a:lnSpc>
              <a:buFont typeface="Arial"/>
              <a:buChar char="•"/>
            </a:pPr>
            <a:r>
              <a:rPr lang="en-US" sz="3881" dirty="0">
                <a:solidFill>
                  <a:srgbClr val="FFFFFF"/>
                </a:solidFill>
                <a:latin typeface="Libre Franklin Light"/>
              </a:rPr>
              <a:t>The most affected jobs are those that require direct contact with the public.</a:t>
            </a:r>
          </a:p>
          <a:p>
            <a:pPr marL="640783" lvl="1" indent="-320392">
              <a:lnSpc>
                <a:spcPts val="5433"/>
              </a:lnSpc>
              <a:buFont typeface="Arial"/>
              <a:buChar char="•"/>
            </a:pPr>
            <a:r>
              <a:rPr lang="en-US" sz="3881" dirty="0">
                <a:solidFill>
                  <a:srgbClr val="FFFFFF"/>
                </a:solidFill>
                <a:latin typeface="Libre Franklin Light"/>
              </a:rPr>
              <a:t>This is an ongoing pandemic and there is uncertainty following the initial shock.</a:t>
            </a:r>
          </a:p>
        </p:txBody>
      </p:sp>
      <p:pic>
        <p:nvPicPr>
          <p:cNvPr id="6" name="Picture 6"/>
          <p:cNvPicPr>
            <a:picLocks noChangeAspect="1"/>
          </p:cNvPicPr>
          <p:nvPr/>
        </p:nvPicPr>
        <p:blipFill>
          <a:blip r:embed="rId4"/>
          <a:srcRect/>
          <a:stretch>
            <a:fillRect/>
          </a:stretch>
        </p:blipFill>
        <p:spPr>
          <a:xfrm>
            <a:off x="10552102" y="963151"/>
            <a:ext cx="1976558" cy="1872789"/>
          </a:xfrm>
          <a:prstGeom prst="rect">
            <a:avLst/>
          </a:prstGeom>
        </p:spPr>
      </p:pic>
      <p:sp>
        <p:nvSpPr>
          <p:cNvPr id="7" name="TextBox 7"/>
          <p:cNvSpPr txBox="1"/>
          <p:nvPr/>
        </p:nvSpPr>
        <p:spPr>
          <a:xfrm>
            <a:off x="1028700" y="2133600"/>
            <a:ext cx="13287448" cy="971900"/>
          </a:xfrm>
          <a:prstGeom prst="rect">
            <a:avLst/>
          </a:prstGeom>
        </p:spPr>
        <p:txBody>
          <a:bodyPr lIns="0" tIns="0" rIns="0" bIns="0" rtlCol="0" anchor="t">
            <a:spAutoFit/>
          </a:bodyPr>
          <a:lstStyle/>
          <a:p>
            <a:pPr>
              <a:lnSpc>
                <a:spcPts val="7679"/>
              </a:lnSpc>
            </a:pPr>
            <a:r>
              <a:rPr lang="en-US" sz="6399">
                <a:solidFill>
                  <a:srgbClr val="FFFFFF"/>
                </a:solidFill>
                <a:latin typeface="Libre Franklin Bold"/>
              </a:rPr>
              <a:t>CONCLUSION</a:t>
            </a:r>
          </a:p>
        </p:txBody>
      </p:sp>
      <p:pic>
        <p:nvPicPr>
          <p:cNvPr id="8" name="Picture 8"/>
          <p:cNvPicPr>
            <a:picLocks noChangeAspect="1"/>
          </p:cNvPicPr>
          <p:nvPr/>
        </p:nvPicPr>
        <p:blipFill>
          <a:blip r:embed="rId5"/>
          <a:srcRect/>
          <a:stretch>
            <a:fillRect/>
          </a:stretch>
        </p:blipFill>
        <p:spPr>
          <a:xfrm>
            <a:off x="16176143" y="9028317"/>
            <a:ext cx="1661989" cy="7700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72449" y="-265752"/>
            <a:ext cx="19232897" cy="10818505"/>
          </a:xfrm>
          <a:prstGeom prst="rect">
            <a:avLst/>
          </a:prstGeom>
        </p:spPr>
      </p:pic>
      <p:pic>
        <p:nvPicPr>
          <p:cNvPr id="3" name="Picture 3"/>
          <p:cNvPicPr>
            <a:picLocks noChangeAspect="1"/>
          </p:cNvPicPr>
          <p:nvPr/>
        </p:nvPicPr>
        <p:blipFill>
          <a:blip r:embed="rId3"/>
          <a:srcRect/>
          <a:stretch>
            <a:fillRect/>
          </a:stretch>
        </p:blipFill>
        <p:spPr>
          <a:xfrm rot="9520766">
            <a:off x="-1663372" y="5220445"/>
            <a:ext cx="7090520" cy="6780310"/>
          </a:xfrm>
          <a:prstGeom prst="rect">
            <a:avLst/>
          </a:prstGeom>
        </p:spPr>
      </p:pic>
      <p:sp>
        <p:nvSpPr>
          <p:cNvPr id="4" name="TextBox 4"/>
          <p:cNvSpPr txBox="1"/>
          <p:nvPr/>
        </p:nvSpPr>
        <p:spPr>
          <a:xfrm>
            <a:off x="1091885" y="1035437"/>
            <a:ext cx="10650480" cy="971900"/>
          </a:xfrm>
          <a:prstGeom prst="rect">
            <a:avLst/>
          </a:prstGeom>
        </p:spPr>
        <p:txBody>
          <a:bodyPr lIns="0" tIns="0" rIns="0" bIns="0" rtlCol="0" anchor="t">
            <a:spAutoFit/>
          </a:bodyPr>
          <a:lstStyle/>
          <a:p>
            <a:pPr>
              <a:lnSpc>
                <a:spcPts val="7679"/>
              </a:lnSpc>
            </a:pPr>
            <a:r>
              <a:rPr lang="en-US" sz="6399" dirty="0">
                <a:solidFill>
                  <a:srgbClr val="FFFFFF"/>
                </a:solidFill>
                <a:latin typeface="Libre Franklin Bold"/>
              </a:rPr>
              <a:t>RECOMMENDATIONS</a:t>
            </a:r>
          </a:p>
        </p:txBody>
      </p:sp>
      <p:sp>
        <p:nvSpPr>
          <p:cNvPr id="5" name="TextBox 5"/>
          <p:cNvSpPr txBox="1"/>
          <p:nvPr/>
        </p:nvSpPr>
        <p:spPr>
          <a:xfrm>
            <a:off x="5029200" y="2163839"/>
            <a:ext cx="12781734" cy="6980885"/>
          </a:xfrm>
          <a:prstGeom prst="rect">
            <a:avLst/>
          </a:prstGeom>
        </p:spPr>
        <p:txBody>
          <a:bodyPr wrap="square" lIns="0" tIns="0" rIns="0" bIns="0" rtlCol="0" anchor="t">
            <a:spAutoFit/>
          </a:bodyPr>
          <a:lstStyle/>
          <a:p>
            <a:pPr marL="719166" lvl="1" indent="-359583" algn="just">
              <a:lnSpc>
                <a:spcPts val="6098"/>
              </a:lnSpc>
              <a:buFont typeface="Arial"/>
              <a:buChar char="•"/>
            </a:pPr>
            <a:r>
              <a:rPr lang="en-US" sz="4355" dirty="0">
                <a:solidFill>
                  <a:srgbClr val="FFFFFF"/>
                </a:solidFill>
                <a:latin typeface="Libre Franklin Light"/>
              </a:rPr>
              <a:t>Companies should evaluate if remote work is feasible for their business and  train employees.</a:t>
            </a:r>
          </a:p>
          <a:p>
            <a:pPr marL="719166" lvl="1" indent="-359583" algn="just">
              <a:lnSpc>
                <a:spcPts val="6098"/>
              </a:lnSpc>
              <a:buFont typeface="Arial"/>
              <a:buChar char="•"/>
            </a:pPr>
            <a:r>
              <a:rPr lang="en-US" sz="4355" dirty="0">
                <a:solidFill>
                  <a:srgbClr val="FFFFFF"/>
                </a:solidFill>
                <a:latin typeface="Libre Franklin Light"/>
              </a:rPr>
              <a:t>Educate the public on UI claims.</a:t>
            </a:r>
          </a:p>
          <a:p>
            <a:pPr marL="719166" lvl="1" indent="-359583" algn="just">
              <a:lnSpc>
                <a:spcPts val="6098"/>
              </a:lnSpc>
              <a:buFont typeface="Arial"/>
              <a:buChar char="•"/>
            </a:pPr>
            <a:r>
              <a:rPr lang="en-US" sz="4355" dirty="0">
                <a:solidFill>
                  <a:srgbClr val="FFFFFF"/>
                </a:solidFill>
                <a:latin typeface="Libre Franklin Light"/>
              </a:rPr>
              <a:t>Department of labor recruiting.</a:t>
            </a:r>
          </a:p>
          <a:p>
            <a:pPr marL="719165" lvl="1" indent="-359583" algn="just">
              <a:lnSpc>
                <a:spcPts val="6098"/>
              </a:lnSpc>
              <a:buFont typeface="Arial"/>
              <a:buChar char="•"/>
            </a:pPr>
            <a:r>
              <a:rPr lang="en-US" sz="4355" dirty="0">
                <a:solidFill>
                  <a:srgbClr val="FFFFFF"/>
                </a:solidFill>
                <a:latin typeface="Libre Franklin Light"/>
              </a:rPr>
              <a:t>Less jobs available, rising competition</a:t>
            </a:r>
          </a:p>
          <a:p>
            <a:pPr marL="719165" lvl="1" indent="-359583" algn="just">
              <a:lnSpc>
                <a:spcPts val="6098"/>
              </a:lnSpc>
              <a:buFont typeface="Arial"/>
              <a:buChar char="•"/>
            </a:pPr>
            <a:r>
              <a:rPr lang="en-US" sz="4355" dirty="0">
                <a:solidFill>
                  <a:srgbClr val="FFFFFF"/>
                </a:solidFill>
                <a:latin typeface="Libre Franklin Light"/>
              </a:rPr>
              <a:t>Department of labor should revamp their site and consider an emergency strategy for situations like this </a:t>
            </a:r>
          </a:p>
        </p:txBody>
      </p:sp>
      <p:pic>
        <p:nvPicPr>
          <p:cNvPr id="6" name="Picture 6"/>
          <p:cNvPicPr>
            <a:picLocks noChangeAspect="1"/>
          </p:cNvPicPr>
          <p:nvPr/>
        </p:nvPicPr>
        <p:blipFill>
          <a:blip r:embed="rId4"/>
          <a:srcRect/>
          <a:stretch>
            <a:fillRect/>
          </a:stretch>
        </p:blipFill>
        <p:spPr>
          <a:xfrm>
            <a:off x="16148945" y="8908079"/>
            <a:ext cx="1661989" cy="7700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72449" y="-265752"/>
            <a:ext cx="19232897" cy="10818505"/>
          </a:xfrm>
          <a:prstGeom prst="rect">
            <a:avLst/>
          </a:prstGeom>
        </p:spPr>
      </p:pic>
      <p:pic>
        <p:nvPicPr>
          <p:cNvPr id="3" name="Picture 3"/>
          <p:cNvPicPr>
            <a:picLocks noChangeAspect="1"/>
          </p:cNvPicPr>
          <p:nvPr/>
        </p:nvPicPr>
        <p:blipFill>
          <a:blip r:embed="rId4"/>
          <a:srcRect/>
          <a:stretch>
            <a:fillRect/>
          </a:stretch>
        </p:blipFill>
        <p:spPr>
          <a:xfrm rot="1908024">
            <a:off x="-198661" y="-2061760"/>
            <a:ext cx="7247484" cy="8390720"/>
          </a:xfrm>
          <a:prstGeom prst="rect">
            <a:avLst/>
          </a:prstGeom>
        </p:spPr>
      </p:pic>
      <p:sp>
        <p:nvSpPr>
          <p:cNvPr id="4" name="TextBox 4"/>
          <p:cNvSpPr txBox="1"/>
          <p:nvPr/>
        </p:nvSpPr>
        <p:spPr>
          <a:xfrm>
            <a:off x="1028700" y="2133600"/>
            <a:ext cx="12676504" cy="971900"/>
          </a:xfrm>
          <a:prstGeom prst="rect">
            <a:avLst/>
          </a:prstGeom>
        </p:spPr>
        <p:txBody>
          <a:bodyPr lIns="0" tIns="0" rIns="0" bIns="0" rtlCol="0" anchor="t">
            <a:spAutoFit/>
          </a:bodyPr>
          <a:lstStyle/>
          <a:p>
            <a:pPr>
              <a:lnSpc>
                <a:spcPts val="7679"/>
              </a:lnSpc>
            </a:pPr>
            <a:r>
              <a:rPr lang="en-US" sz="6399">
                <a:solidFill>
                  <a:srgbClr val="FFFFFF"/>
                </a:solidFill>
                <a:latin typeface="Libre Franklin Bold"/>
              </a:rPr>
              <a:t>SOURCES</a:t>
            </a:r>
          </a:p>
        </p:txBody>
      </p:sp>
      <p:pic>
        <p:nvPicPr>
          <p:cNvPr id="5" name="Picture 5"/>
          <p:cNvPicPr>
            <a:picLocks noChangeAspect="1"/>
          </p:cNvPicPr>
          <p:nvPr/>
        </p:nvPicPr>
        <p:blipFill>
          <a:blip r:embed="rId5"/>
          <a:srcRect/>
          <a:stretch>
            <a:fillRect/>
          </a:stretch>
        </p:blipFill>
        <p:spPr>
          <a:xfrm rot="-4525034">
            <a:off x="17420713" y="9400285"/>
            <a:ext cx="1791707" cy="2142549"/>
          </a:xfrm>
          <a:prstGeom prst="rect">
            <a:avLst/>
          </a:prstGeom>
        </p:spPr>
      </p:pic>
      <p:sp>
        <p:nvSpPr>
          <p:cNvPr id="6" name="TextBox 6"/>
          <p:cNvSpPr txBox="1"/>
          <p:nvPr/>
        </p:nvSpPr>
        <p:spPr>
          <a:xfrm>
            <a:off x="1823840" y="3566572"/>
            <a:ext cx="14893745" cy="4828861"/>
          </a:xfrm>
          <a:prstGeom prst="rect">
            <a:avLst/>
          </a:prstGeom>
        </p:spPr>
        <p:txBody>
          <a:bodyPr lIns="0" tIns="0" rIns="0" bIns="0" rtlCol="0" anchor="t">
            <a:spAutoFit/>
          </a:bodyPr>
          <a:lstStyle/>
          <a:p>
            <a:pPr marL="510736" lvl="1" indent="-255368" algn="just">
              <a:lnSpc>
                <a:spcPts val="4330"/>
              </a:lnSpc>
              <a:buFont typeface="Arial"/>
              <a:buChar char="•"/>
            </a:pPr>
            <a:r>
              <a:rPr lang="en-US" sz="3093" dirty="0">
                <a:solidFill>
                  <a:srgbClr val="FFFFFF"/>
                </a:solidFill>
                <a:latin typeface="Libre Franklin Light"/>
              </a:rPr>
              <a:t>https://</a:t>
            </a:r>
            <a:r>
              <a:rPr lang="en-US" sz="3093" dirty="0" err="1">
                <a:solidFill>
                  <a:srgbClr val="FFFFFF"/>
                </a:solidFill>
                <a:latin typeface="Libre Franklin Light"/>
              </a:rPr>
              <a:t>www.bls.gov</a:t>
            </a:r>
            <a:r>
              <a:rPr lang="en-US" sz="3093" dirty="0">
                <a:solidFill>
                  <a:srgbClr val="FFFFFF"/>
                </a:solidFill>
                <a:latin typeface="Libre Franklin Light"/>
              </a:rPr>
              <a:t>/</a:t>
            </a:r>
            <a:r>
              <a:rPr lang="en-US" sz="3093" dirty="0" err="1">
                <a:solidFill>
                  <a:srgbClr val="FFFFFF"/>
                </a:solidFill>
                <a:latin typeface="Libre Franklin Light"/>
              </a:rPr>
              <a:t>news.release</a:t>
            </a:r>
            <a:r>
              <a:rPr lang="en-US" sz="3093" dirty="0">
                <a:solidFill>
                  <a:srgbClr val="FFFFFF"/>
                </a:solidFill>
                <a:latin typeface="Libre Franklin Light"/>
              </a:rPr>
              <a:t>/empsit.nr0.htm</a:t>
            </a:r>
          </a:p>
          <a:p>
            <a:pPr marL="510736" lvl="1" indent="-255368" algn="just">
              <a:lnSpc>
                <a:spcPts val="4330"/>
              </a:lnSpc>
              <a:buFont typeface="Arial"/>
              <a:buChar char="•"/>
            </a:pPr>
            <a:r>
              <a:rPr lang="en-US" sz="3093" dirty="0">
                <a:solidFill>
                  <a:srgbClr val="FFFFFF"/>
                </a:solidFill>
                <a:latin typeface="Libre Franklin Light"/>
              </a:rPr>
              <a:t>https://</a:t>
            </a:r>
            <a:r>
              <a:rPr lang="en-US" sz="3093" dirty="0" err="1">
                <a:solidFill>
                  <a:srgbClr val="FFFFFF"/>
                </a:solidFill>
                <a:latin typeface="Libre Franklin Light"/>
              </a:rPr>
              <a:t>www.forbes.com</a:t>
            </a:r>
            <a:r>
              <a:rPr lang="en-US" sz="3093" dirty="0">
                <a:solidFill>
                  <a:srgbClr val="FFFFFF"/>
                </a:solidFill>
                <a:latin typeface="Libre Franklin Light"/>
              </a:rPr>
              <a:t>/sites/</a:t>
            </a:r>
            <a:r>
              <a:rPr lang="en-US" sz="3093" dirty="0" err="1">
                <a:solidFill>
                  <a:srgbClr val="FFFFFF"/>
                </a:solidFill>
                <a:latin typeface="Libre Franklin Light"/>
              </a:rPr>
              <a:t>jackkelly</a:t>
            </a:r>
            <a:r>
              <a:rPr lang="en-US" sz="3093" dirty="0">
                <a:solidFill>
                  <a:srgbClr val="FFFFFF"/>
                </a:solidFill>
                <a:latin typeface="Libre Franklin Light"/>
              </a:rPr>
              <a:t>/2020/03/19/the-coronavirus-effect-here-are-the-jobs-that-will-be-added-and-lost/#9f263052a1c8</a:t>
            </a:r>
          </a:p>
          <a:p>
            <a:pPr marL="510736" lvl="1" indent="-255368" algn="just">
              <a:lnSpc>
                <a:spcPts val="4330"/>
              </a:lnSpc>
              <a:buFont typeface="Arial"/>
              <a:buChar char="•"/>
            </a:pPr>
            <a:r>
              <a:rPr lang="en-US" sz="3093" dirty="0">
                <a:solidFill>
                  <a:srgbClr val="FFFFFF"/>
                </a:solidFill>
                <a:latin typeface="Libre Franklin Light"/>
              </a:rPr>
              <a:t>https://</a:t>
            </a:r>
            <a:r>
              <a:rPr lang="en-US" sz="3093" dirty="0" err="1">
                <a:solidFill>
                  <a:srgbClr val="FFFFFF"/>
                </a:solidFill>
                <a:latin typeface="Libre Franklin Light"/>
              </a:rPr>
              <a:t>www.mckinsey.com</a:t>
            </a:r>
            <a:r>
              <a:rPr lang="en-US" sz="3093" dirty="0">
                <a:solidFill>
                  <a:srgbClr val="FFFFFF"/>
                </a:solidFill>
                <a:latin typeface="Libre Franklin Light"/>
              </a:rPr>
              <a:t>/industries/public-sector/our-insights/covid-19-and-jobs-monitoring-the-us-impact-on-people-and-places</a:t>
            </a:r>
          </a:p>
          <a:p>
            <a:pPr marL="510736" lvl="1" indent="-255368" algn="just">
              <a:lnSpc>
                <a:spcPts val="4330"/>
              </a:lnSpc>
              <a:buFont typeface="Arial"/>
              <a:buChar char="•"/>
            </a:pPr>
            <a:r>
              <a:rPr lang="en-US" sz="3093" dirty="0">
                <a:solidFill>
                  <a:srgbClr val="FFFFFF"/>
                </a:solidFill>
                <a:latin typeface="Libre Franklin Light"/>
              </a:rPr>
              <a:t>https://</a:t>
            </a:r>
            <a:r>
              <a:rPr lang="en-US" sz="3093" dirty="0" err="1">
                <a:solidFill>
                  <a:srgbClr val="FFFFFF"/>
                </a:solidFill>
                <a:latin typeface="Libre Franklin Light"/>
              </a:rPr>
              <a:t>www.getroman.com</a:t>
            </a:r>
            <a:r>
              <a:rPr lang="en-US" sz="3093" dirty="0">
                <a:solidFill>
                  <a:srgbClr val="FFFFFF"/>
                </a:solidFill>
                <a:latin typeface="Libre Franklin Light"/>
              </a:rPr>
              <a:t>/health-guide/timeline-of-events-covid-19-discovery/</a:t>
            </a:r>
          </a:p>
          <a:p>
            <a:pPr marL="510737" lvl="1" indent="-255368" algn="just">
              <a:lnSpc>
                <a:spcPts val="4330"/>
              </a:lnSpc>
              <a:buFont typeface="Arial"/>
              <a:buChar char="•"/>
            </a:pPr>
            <a:r>
              <a:rPr lang="en-US" sz="3093" dirty="0">
                <a:solidFill>
                  <a:srgbClr val="FFFFFF"/>
                </a:solidFill>
                <a:latin typeface="Libre Franklin Light"/>
              </a:rPr>
              <a:t>https://</a:t>
            </a:r>
            <a:r>
              <a:rPr lang="en-US" sz="3093" dirty="0" err="1">
                <a:solidFill>
                  <a:srgbClr val="FFFFFF"/>
                </a:solidFill>
                <a:latin typeface="Libre Franklin Light"/>
              </a:rPr>
              <a:t>www.washingtonpost.com</a:t>
            </a:r>
            <a:r>
              <a:rPr lang="en-US" sz="3093" dirty="0">
                <a:solidFill>
                  <a:srgbClr val="FFFFFF"/>
                </a:solidFill>
                <a:latin typeface="Libre Franklin Light"/>
              </a:rPr>
              <a:t>/dc-md-</a:t>
            </a:r>
            <a:r>
              <a:rPr lang="en-US" sz="3093" dirty="0" err="1">
                <a:solidFill>
                  <a:srgbClr val="FFFFFF"/>
                </a:solidFill>
                <a:latin typeface="Libre Franklin Light"/>
              </a:rPr>
              <a:t>va</a:t>
            </a:r>
            <a:r>
              <a:rPr lang="en-US" sz="3093" dirty="0">
                <a:solidFill>
                  <a:srgbClr val="FFFFFF"/>
                </a:solidFill>
                <a:latin typeface="Libre Franklin Light"/>
              </a:rPr>
              <a:t>/2020/05/09/women-unemployment-jobless-coronavirus/</a:t>
            </a:r>
          </a:p>
        </p:txBody>
      </p:sp>
      <p:pic>
        <p:nvPicPr>
          <p:cNvPr id="7" name="Picture 7"/>
          <p:cNvPicPr>
            <a:picLocks noChangeAspect="1"/>
          </p:cNvPicPr>
          <p:nvPr/>
        </p:nvPicPr>
        <p:blipFill>
          <a:blip r:embed="rId6"/>
          <a:srcRect/>
          <a:stretch>
            <a:fillRect/>
          </a:stretch>
        </p:blipFill>
        <p:spPr>
          <a:xfrm>
            <a:off x="16309263" y="9100389"/>
            <a:ext cx="1661989" cy="7700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72449" y="-265752"/>
            <a:ext cx="19232897" cy="10818505"/>
          </a:xfrm>
          <a:prstGeom prst="rect">
            <a:avLst/>
          </a:prstGeom>
        </p:spPr>
      </p:pic>
      <p:sp>
        <p:nvSpPr>
          <p:cNvPr id="3" name="TextBox 3"/>
          <p:cNvSpPr txBox="1"/>
          <p:nvPr/>
        </p:nvSpPr>
        <p:spPr>
          <a:xfrm>
            <a:off x="297180" y="2143125"/>
            <a:ext cx="7809121" cy="1205615"/>
          </a:xfrm>
          <a:prstGeom prst="rect">
            <a:avLst/>
          </a:prstGeom>
        </p:spPr>
        <p:txBody>
          <a:bodyPr lIns="0" tIns="0" rIns="0" bIns="0" rtlCol="0" anchor="t">
            <a:spAutoFit/>
          </a:bodyPr>
          <a:lstStyle/>
          <a:p>
            <a:pPr>
              <a:lnSpc>
                <a:spcPts val="9599"/>
              </a:lnSpc>
            </a:pPr>
            <a:r>
              <a:rPr lang="en-US" sz="7999">
                <a:solidFill>
                  <a:srgbClr val="FFFFFF"/>
                </a:solidFill>
                <a:latin typeface="Libre Franklin Bold"/>
              </a:rPr>
              <a:t> The Team</a:t>
            </a:r>
          </a:p>
        </p:txBody>
      </p:sp>
      <p:pic>
        <p:nvPicPr>
          <p:cNvPr id="4" name="Picture 4"/>
          <p:cNvPicPr>
            <a:picLocks noChangeAspect="1"/>
          </p:cNvPicPr>
          <p:nvPr/>
        </p:nvPicPr>
        <p:blipFill>
          <a:blip r:embed="rId4"/>
          <a:srcRect/>
          <a:stretch>
            <a:fillRect/>
          </a:stretch>
        </p:blipFill>
        <p:spPr>
          <a:xfrm rot="2107556">
            <a:off x="6198494" y="-4283820"/>
            <a:ext cx="9029365" cy="8036135"/>
          </a:xfrm>
          <a:prstGeom prst="rect">
            <a:avLst/>
          </a:prstGeom>
        </p:spPr>
      </p:pic>
      <p:grpSp>
        <p:nvGrpSpPr>
          <p:cNvPr id="5" name="Group 5"/>
          <p:cNvGrpSpPr>
            <a:grpSpLocks noChangeAspect="1"/>
          </p:cNvGrpSpPr>
          <p:nvPr/>
        </p:nvGrpSpPr>
        <p:grpSpPr>
          <a:xfrm>
            <a:off x="525860" y="4199378"/>
            <a:ext cx="3207358" cy="2903703"/>
            <a:chOff x="0" y="0"/>
            <a:chExt cx="5580380" cy="5052060"/>
          </a:xfrm>
        </p:grpSpPr>
        <p:sp>
          <p:nvSpPr>
            <p:cNvPr id="6" name="Freeform 6"/>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5"/>
              <a:stretch>
                <a:fillRect l="-12" t="-13427" r="9" b="-66183"/>
              </a:stretch>
            </a:blipFill>
          </p:spPr>
        </p:sp>
      </p:grpSp>
      <p:grpSp>
        <p:nvGrpSpPr>
          <p:cNvPr id="7" name="Group 7"/>
          <p:cNvGrpSpPr>
            <a:grpSpLocks noChangeAspect="1"/>
          </p:cNvGrpSpPr>
          <p:nvPr/>
        </p:nvGrpSpPr>
        <p:grpSpPr>
          <a:xfrm>
            <a:off x="8848791" y="4500657"/>
            <a:ext cx="3014276" cy="2728901"/>
            <a:chOff x="0" y="0"/>
            <a:chExt cx="5580380" cy="5052060"/>
          </a:xfrm>
        </p:grpSpPr>
        <p:sp>
          <p:nvSpPr>
            <p:cNvPr id="8" name="Freeform 8"/>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6"/>
              <a:stretch>
                <a:fillRect l="-12" t="-5557" r="9" b="-41723"/>
              </a:stretch>
            </a:blipFill>
          </p:spPr>
        </p:sp>
      </p:grpSp>
      <p:grpSp>
        <p:nvGrpSpPr>
          <p:cNvPr id="9" name="Group 9"/>
          <p:cNvGrpSpPr>
            <a:grpSpLocks noChangeAspect="1"/>
          </p:cNvGrpSpPr>
          <p:nvPr/>
        </p:nvGrpSpPr>
        <p:grpSpPr>
          <a:xfrm>
            <a:off x="12393298" y="2912432"/>
            <a:ext cx="3913502" cy="3570201"/>
            <a:chOff x="-635000" y="-673099"/>
            <a:chExt cx="6037437" cy="5507820"/>
          </a:xfrm>
        </p:grpSpPr>
        <p:sp>
          <p:nvSpPr>
            <p:cNvPr id="10" name="Freeform 10"/>
            <p:cNvSpPr/>
            <p:nvPr/>
          </p:nvSpPr>
          <p:spPr>
            <a:xfrm>
              <a:off x="-635000" y="-673099"/>
              <a:ext cx="6037437" cy="55078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7"/>
              <a:stretch>
                <a:fillRect l="-12" t="-23642" r="9" b="-23638"/>
              </a:stretch>
            </a:blipFill>
          </p:spPr>
        </p:sp>
      </p:grpSp>
      <p:grpSp>
        <p:nvGrpSpPr>
          <p:cNvPr id="11" name="Group 11"/>
          <p:cNvGrpSpPr>
            <a:grpSpLocks noChangeAspect="1"/>
          </p:cNvGrpSpPr>
          <p:nvPr/>
        </p:nvGrpSpPr>
        <p:grpSpPr>
          <a:xfrm>
            <a:off x="4859312" y="3573323"/>
            <a:ext cx="2874573" cy="2602424"/>
            <a:chOff x="0" y="0"/>
            <a:chExt cx="5580380" cy="5052060"/>
          </a:xfrm>
        </p:grpSpPr>
        <p:sp>
          <p:nvSpPr>
            <p:cNvPr id="12" name="Freeform 12"/>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8"/>
              <a:stretch>
                <a:fillRect l="-1113" t="-4" r="-1091"/>
              </a:stretch>
            </a:blipFill>
          </p:spPr>
        </p:sp>
      </p:grpSp>
      <p:pic>
        <p:nvPicPr>
          <p:cNvPr id="13" name="Picture 13"/>
          <p:cNvPicPr>
            <a:picLocks noChangeAspect="1"/>
          </p:cNvPicPr>
          <p:nvPr/>
        </p:nvPicPr>
        <p:blipFill>
          <a:blip r:embed="rId9"/>
          <a:srcRect/>
          <a:stretch>
            <a:fillRect/>
          </a:stretch>
        </p:blipFill>
        <p:spPr>
          <a:xfrm>
            <a:off x="15997273" y="8933559"/>
            <a:ext cx="1813660" cy="840329"/>
          </a:xfrm>
          <a:prstGeom prst="rect">
            <a:avLst/>
          </a:prstGeom>
        </p:spPr>
      </p:pic>
      <p:grpSp>
        <p:nvGrpSpPr>
          <p:cNvPr id="14" name="Group 14"/>
          <p:cNvGrpSpPr/>
          <p:nvPr/>
        </p:nvGrpSpPr>
        <p:grpSpPr>
          <a:xfrm>
            <a:off x="4416823" y="6586474"/>
            <a:ext cx="4454390" cy="1286166"/>
            <a:chOff x="0" y="0"/>
            <a:chExt cx="5939186" cy="1714889"/>
          </a:xfrm>
        </p:grpSpPr>
        <p:sp>
          <p:nvSpPr>
            <p:cNvPr id="15" name="TextBox 15"/>
            <p:cNvSpPr txBox="1"/>
            <p:nvPr/>
          </p:nvSpPr>
          <p:spPr>
            <a:xfrm>
              <a:off x="0" y="-57150"/>
              <a:ext cx="5939186" cy="656592"/>
            </a:xfrm>
            <a:prstGeom prst="rect">
              <a:avLst/>
            </a:prstGeom>
          </p:spPr>
          <p:txBody>
            <a:bodyPr lIns="0" tIns="0" rIns="0" bIns="0" rtlCol="0" anchor="t">
              <a:spAutoFit/>
            </a:bodyPr>
            <a:lstStyle/>
            <a:p>
              <a:pPr>
                <a:lnSpc>
                  <a:spcPts val="4199"/>
                </a:lnSpc>
                <a:spcBef>
                  <a:spcPct val="0"/>
                </a:spcBef>
              </a:pPr>
              <a:r>
                <a:rPr lang="en-US" sz="2999">
                  <a:solidFill>
                    <a:srgbClr val="FFFFFF"/>
                  </a:solidFill>
                  <a:latin typeface="Libre Franklin Bold"/>
                </a:rPr>
                <a:t>VALENTINA PINEDA</a:t>
              </a:r>
            </a:p>
          </p:txBody>
        </p:sp>
        <p:sp>
          <p:nvSpPr>
            <p:cNvPr id="16" name="TextBox 16"/>
            <p:cNvSpPr txBox="1"/>
            <p:nvPr/>
          </p:nvSpPr>
          <p:spPr>
            <a:xfrm>
              <a:off x="0" y="1139249"/>
              <a:ext cx="5939186" cy="575639"/>
            </a:xfrm>
            <a:prstGeom prst="rect">
              <a:avLst/>
            </a:prstGeom>
          </p:spPr>
          <p:txBody>
            <a:bodyPr lIns="0" tIns="0" rIns="0" bIns="0" rtlCol="0" anchor="t">
              <a:spAutoFit/>
            </a:bodyPr>
            <a:lstStyle/>
            <a:p>
              <a:pPr>
                <a:lnSpc>
                  <a:spcPts val="3640"/>
                </a:lnSpc>
                <a:spcBef>
                  <a:spcPct val="0"/>
                </a:spcBef>
              </a:pPr>
              <a:r>
                <a:rPr lang="en-US" sz="2600">
                  <a:solidFill>
                    <a:srgbClr val="FFFFFF"/>
                  </a:solidFill>
                  <a:latin typeface="Libre Franklin Light"/>
                </a:rPr>
                <a:t>Data Analyst</a:t>
              </a:r>
            </a:p>
          </p:txBody>
        </p:sp>
      </p:grpSp>
      <p:grpSp>
        <p:nvGrpSpPr>
          <p:cNvPr id="17" name="Group 17"/>
          <p:cNvGrpSpPr/>
          <p:nvPr/>
        </p:nvGrpSpPr>
        <p:grpSpPr>
          <a:xfrm>
            <a:off x="8848791" y="7972134"/>
            <a:ext cx="4454390" cy="1286166"/>
            <a:chOff x="0" y="0"/>
            <a:chExt cx="5939186" cy="1714889"/>
          </a:xfrm>
        </p:grpSpPr>
        <p:sp>
          <p:nvSpPr>
            <p:cNvPr id="18" name="TextBox 18"/>
            <p:cNvSpPr txBox="1"/>
            <p:nvPr/>
          </p:nvSpPr>
          <p:spPr>
            <a:xfrm>
              <a:off x="0" y="-57150"/>
              <a:ext cx="5939186" cy="656592"/>
            </a:xfrm>
            <a:prstGeom prst="rect">
              <a:avLst/>
            </a:prstGeom>
          </p:spPr>
          <p:txBody>
            <a:bodyPr lIns="0" tIns="0" rIns="0" bIns="0" rtlCol="0" anchor="t">
              <a:spAutoFit/>
            </a:bodyPr>
            <a:lstStyle/>
            <a:p>
              <a:pPr>
                <a:lnSpc>
                  <a:spcPts val="4199"/>
                </a:lnSpc>
                <a:spcBef>
                  <a:spcPct val="0"/>
                </a:spcBef>
              </a:pPr>
              <a:r>
                <a:rPr lang="en-US" sz="2999">
                  <a:solidFill>
                    <a:srgbClr val="FFFFFF"/>
                  </a:solidFill>
                  <a:latin typeface="Libre Franklin Bold"/>
                </a:rPr>
                <a:t>EMILY CHAN</a:t>
              </a:r>
            </a:p>
          </p:txBody>
        </p:sp>
        <p:sp>
          <p:nvSpPr>
            <p:cNvPr id="19" name="TextBox 19"/>
            <p:cNvSpPr txBox="1"/>
            <p:nvPr/>
          </p:nvSpPr>
          <p:spPr>
            <a:xfrm>
              <a:off x="0" y="1139249"/>
              <a:ext cx="5939186" cy="575639"/>
            </a:xfrm>
            <a:prstGeom prst="rect">
              <a:avLst/>
            </a:prstGeom>
          </p:spPr>
          <p:txBody>
            <a:bodyPr lIns="0" tIns="0" rIns="0" bIns="0" rtlCol="0" anchor="t">
              <a:spAutoFit/>
            </a:bodyPr>
            <a:lstStyle/>
            <a:p>
              <a:pPr>
                <a:lnSpc>
                  <a:spcPts val="3640"/>
                </a:lnSpc>
                <a:spcBef>
                  <a:spcPct val="0"/>
                </a:spcBef>
              </a:pPr>
              <a:r>
                <a:rPr lang="en-US" sz="2600">
                  <a:solidFill>
                    <a:srgbClr val="FFFFFF"/>
                  </a:solidFill>
                  <a:latin typeface="Libre Franklin Light"/>
                </a:rPr>
                <a:t>Data Analyst</a:t>
              </a:r>
            </a:p>
          </p:txBody>
        </p:sp>
      </p:grpSp>
      <p:grpSp>
        <p:nvGrpSpPr>
          <p:cNvPr id="20" name="Group 20"/>
          <p:cNvGrpSpPr/>
          <p:nvPr/>
        </p:nvGrpSpPr>
        <p:grpSpPr>
          <a:xfrm>
            <a:off x="12804910" y="6922651"/>
            <a:ext cx="4454390" cy="1286166"/>
            <a:chOff x="0" y="0"/>
            <a:chExt cx="5939186" cy="1714889"/>
          </a:xfrm>
        </p:grpSpPr>
        <p:sp>
          <p:nvSpPr>
            <p:cNvPr id="21" name="TextBox 21"/>
            <p:cNvSpPr txBox="1"/>
            <p:nvPr/>
          </p:nvSpPr>
          <p:spPr>
            <a:xfrm>
              <a:off x="0" y="-57150"/>
              <a:ext cx="5939186" cy="656592"/>
            </a:xfrm>
            <a:prstGeom prst="rect">
              <a:avLst/>
            </a:prstGeom>
          </p:spPr>
          <p:txBody>
            <a:bodyPr lIns="0" tIns="0" rIns="0" bIns="0" rtlCol="0" anchor="t">
              <a:spAutoFit/>
            </a:bodyPr>
            <a:lstStyle/>
            <a:p>
              <a:pPr>
                <a:lnSpc>
                  <a:spcPts val="4199"/>
                </a:lnSpc>
                <a:spcBef>
                  <a:spcPct val="0"/>
                </a:spcBef>
              </a:pPr>
              <a:r>
                <a:rPr lang="en-US" sz="2999">
                  <a:solidFill>
                    <a:srgbClr val="FFFFFF"/>
                  </a:solidFill>
                  <a:latin typeface="Libre Franklin Bold"/>
                </a:rPr>
                <a:t>SHAKHAWAT HASSAN</a:t>
              </a:r>
            </a:p>
          </p:txBody>
        </p:sp>
        <p:sp>
          <p:nvSpPr>
            <p:cNvPr id="22" name="TextBox 22"/>
            <p:cNvSpPr txBox="1"/>
            <p:nvPr/>
          </p:nvSpPr>
          <p:spPr>
            <a:xfrm>
              <a:off x="0" y="1139249"/>
              <a:ext cx="5939186" cy="575639"/>
            </a:xfrm>
            <a:prstGeom prst="rect">
              <a:avLst/>
            </a:prstGeom>
          </p:spPr>
          <p:txBody>
            <a:bodyPr lIns="0" tIns="0" rIns="0" bIns="0" rtlCol="0" anchor="t">
              <a:spAutoFit/>
            </a:bodyPr>
            <a:lstStyle/>
            <a:p>
              <a:pPr>
                <a:lnSpc>
                  <a:spcPts val="3640"/>
                </a:lnSpc>
                <a:spcBef>
                  <a:spcPct val="0"/>
                </a:spcBef>
              </a:pPr>
              <a:r>
                <a:rPr lang="en-US" sz="2600">
                  <a:solidFill>
                    <a:srgbClr val="FFFFFF"/>
                  </a:solidFill>
                  <a:latin typeface="Libre Franklin Light"/>
                </a:rPr>
                <a:t>Data Analyst</a:t>
              </a:r>
            </a:p>
          </p:txBody>
        </p:sp>
      </p:grpSp>
      <p:grpSp>
        <p:nvGrpSpPr>
          <p:cNvPr id="23" name="Group 23"/>
          <p:cNvGrpSpPr/>
          <p:nvPr/>
        </p:nvGrpSpPr>
        <p:grpSpPr>
          <a:xfrm>
            <a:off x="827974" y="7872641"/>
            <a:ext cx="4579843" cy="1286166"/>
            <a:chOff x="0" y="0"/>
            <a:chExt cx="6106458" cy="1714889"/>
          </a:xfrm>
        </p:grpSpPr>
        <p:sp>
          <p:nvSpPr>
            <p:cNvPr id="24" name="TextBox 24"/>
            <p:cNvSpPr txBox="1"/>
            <p:nvPr/>
          </p:nvSpPr>
          <p:spPr>
            <a:xfrm>
              <a:off x="0" y="-57150"/>
              <a:ext cx="6106458" cy="656592"/>
            </a:xfrm>
            <a:prstGeom prst="rect">
              <a:avLst/>
            </a:prstGeom>
          </p:spPr>
          <p:txBody>
            <a:bodyPr lIns="0" tIns="0" rIns="0" bIns="0" rtlCol="0" anchor="t">
              <a:spAutoFit/>
            </a:bodyPr>
            <a:lstStyle/>
            <a:p>
              <a:pPr>
                <a:lnSpc>
                  <a:spcPts val="4199"/>
                </a:lnSpc>
                <a:spcBef>
                  <a:spcPct val="0"/>
                </a:spcBef>
              </a:pPr>
              <a:r>
                <a:rPr lang="en-US" sz="2999">
                  <a:solidFill>
                    <a:srgbClr val="FFFFFF"/>
                  </a:solidFill>
                  <a:latin typeface="Libre Franklin Bold"/>
                </a:rPr>
                <a:t>RANIN ALI</a:t>
              </a:r>
            </a:p>
          </p:txBody>
        </p:sp>
        <p:sp>
          <p:nvSpPr>
            <p:cNvPr id="25" name="TextBox 25"/>
            <p:cNvSpPr txBox="1"/>
            <p:nvPr/>
          </p:nvSpPr>
          <p:spPr>
            <a:xfrm>
              <a:off x="0" y="1139249"/>
              <a:ext cx="6106458" cy="575639"/>
            </a:xfrm>
            <a:prstGeom prst="rect">
              <a:avLst/>
            </a:prstGeom>
          </p:spPr>
          <p:txBody>
            <a:bodyPr lIns="0" tIns="0" rIns="0" bIns="0" rtlCol="0" anchor="t">
              <a:spAutoFit/>
            </a:bodyPr>
            <a:lstStyle/>
            <a:p>
              <a:pPr>
                <a:lnSpc>
                  <a:spcPts val="3640"/>
                </a:lnSpc>
                <a:spcBef>
                  <a:spcPct val="0"/>
                </a:spcBef>
              </a:pPr>
              <a:r>
                <a:rPr lang="en-US" sz="2600" dirty="0">
                  <a:solidFill>
                    <a:srgbClr val="FFFFFF"/>
                  </a:solidFill>
                  <a:latin typeface="Libre Franklin Light"/>
                </a:rPr>
                <a:t>Data Analyst</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72449" y="-265752"/>
            <a:ext cx="19232897" cy="10818505"/>
          </a:xfrm>
          <a:prstGeom prst="rect">
            <a:avLst/>
          </a:prstGeom>
        </p:spPr>
      </p:pic>
      <p:pic>
        <p:nvPicPr>
          <p:cNvPr id="3" name="Picture 3"/>
          <p:cNvPicPr>
            <a:picLocks noChangeAspect="1"/>
          </p:cNvPicPr>
          <p:nvPr/>
        </p:nvPicPr>
        <p:blipFill>
          <a:blip r:embed="rId3"/>
          <a:srcRect/>
          <a:stretch>
            <a:fillRect/>
          </a:stretch>
        </p:blipFill>
        <p:spPr>
          <a:xfrm rot="4151638">
            <a:off x="7884311" y="-5229564"/>
            <a:ext cx="8002977" cy="9265386"/>
          </a:xfrm>
          <a:prstGeom prst="rect">
            <a:avLst/>
          </a:prstGeom>
        </p:spPr>
      </p:pic>
      <p:sp>
        <p:nvSpPr>
          <p:cNvPr id="4" name="AutoShape 4"/>
          <p:cNvSpPr/>
          <p:nvPr/>
        </p:nvSpPr>
        <p:spPr>
          <a:xfrm>
            <a:off x="3568384" y="1028700"/>
            <a:ext cx="38100" cy="8229600"/>
          </a:xfrm>
          <a:prstGeom prst="rect">
            <a:avLst/>
          </a:prstGeom>
          <a:solidFill>
            <a:srgbClr val="FFFFFF"/>
          </a:solidFill>
        </p:spPr>
      </p:sp>
      <p:grpSp>
        <p:nvGrpSpPr>
          <p:cNvPr id="5" name="Group 5"/>
          <p:cNvGrpSpPr>
            <a:grpSpLocks noChangeAspect="1"/>
          </p:cNvGrpSpPr>
          <p:nvPr/>
        </p:nvGrpSpPr>
        <p:grpSpPr>
          <a:xfrm>
            <a:off x="3403068" y="1381080"/>
            <a:ext cx="406832" cy="406832"/>
            <a:chOff x="6705600" y="1371600"/>
            <a:chExt cx="10972800" cy="10972800"/>
          </a:xfrm>
        </p:grpSpPr>
        <p:sp>
          <p:nvSpPr>
            <p:cNvPr id="6" name="Freeform 6"/>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D91F00"/>
            </a:solidFill>
          </p:spPr>
        </p:sp>
      </p:grpSp>
      <p:grpSp>
        <p:nvGrpSpPr>
          <p:cNvPr id="7" name="Group 7"/>
          <p:cNvGrpSpPr>
            <a:grpSpLocks noChangeAspect="1"/>
          </p:cNvGrpSpPr>
          <p:nvPr/>
        </p:nvGrpSpPr>
        <p:grpSpPr>
          <a:xfrm>
            <a:off x="3403068" y="3086940"/>
            <a:ext cx="406832" cy="406832"/>
            <a:chOff x="6705600" y="1371600"/>
            <a:chExt cx="10972800" cy="10972800"/>
          </a:xfrm>
        </p:grpSpPr>
        <p:sp>
          <p:nvSpPr>
            <p:cNvPr id="8" name="Freeform 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D300"/>
            </a:solidFill>
          </p:spPr>
        </p:sp>
      </p:grpSp>
      <p:grpSp>
        <p:nvGrpSpPr>
          <p:cNvPr id="9" name="Group 9"/>
          <p:cNvGrpSpPr>
            <a:grpSpLocks noChangeAspect="1"/>
          </p:cNvGrpSpPr>
          <p:nvPr/>
        </p:nvGrpSpPr>
        <p:grpSpPr>
          <a:xfrm>
            <a:off x="3403068" y="5332549"/>
            <a:ext cx="406832" cy="406832"/>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56904"/>
            </a:solidFill>
          </p:spPr>
        </p:sp>
      </p:grpSp>
      <p:grpSp>
        <p:nvGrpSpPr>
          <p:cNvPr id="11" name="Group 11"/>
          <p:cNvGrpSpPr>
            <a:grpSpLocks noChangeAspect="1"/>
          </p:cNvGrpSpPr>
          <p:nvPr/>
        </p:nvGrpSpPr>
        <p:grpSpPr>
          <a:xfrm>
            <a:off x="3403068" y="7578159"/>
            <a:ext cx="406832" cy="406832"/>
            <a:chOff x="6705600" y="1371600"/>
            <a:chExt cx="10972800" cy="10972800"/>
          </a:xfrm>
        </p:grpSpPr>
        <p:sp>
          <p:nvSpPr>
            <p:cNvPr id="12" name="Freeform 1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5271FF"/>
            </a:solidFill>
          </p:spPr>
        </p:sp>
      </p:grpSp>
      <p:grpSp>
        <p:nvGrpSpPr>
          <p:cNvPr id="13" name="Group 13"/>
          <p:cNvGrpSpPr/>
          <p:nvPr/>
        </p:nvGrpSpPr>
        <p:grpSpPr>
          <a:xfrm>
            <a:off x="4758297" y="1251873"/>
            <a:ext cx="4792762" cy="1062473"/>
            <a:chOff x="0" y="0"/>
            <a:chExt cx="6390350" cy="1416631"/>
          </a:xfrm>
        </p:grpSpPr>
        <p:sp>
          <p:nvSpPr>
            <p:cNvPr id="14" name="TextBox 14"/>
            <p:cNvSpPr txBox="1"/>
            <p:nvPr/>
          </p:nvSpPr>
          <p:spPr>
            <a:xfrm>
              <a:off x="0" y="-57150"/>
              <a:ext cx="6390350" cy="656592"/>
            </a:xfrm>
            <a:prstGeom prst="rect">
              <a:avLst/>
            </a:prstGeom>
          </p:spPr>
          <p:txBody>
            <a:bodyPr lIns="0" tIns="0" rIns="0" bIns="0" rtlCol="0" anchor="t">
              <a:spAutoFit/>
            </a:bodyPr>
            <a:lstStyle/>
            <a:p>
              <a:pPr>
                <a:lnSpc>
                  <a:spcPts val="4199"/>
                </a:lnSpc>
                <a:spcBef>
                  <a:spcPct val="0"/>
                </a:spcBef>
              </a:pPr>
              <a:r>
                <a:rPr lang="en-US" sz="2999">
                  <a:solidFill>
                    <a:srgbClr val="FFFFFF"/>
                  </a:solidFill>
                  <a:latin typeface="Libre Franklin Bold"/>
                </a:rPr>
                <a:t>COVID-19 </a:t>
              </a:r>
            </a:p>
          </p:txBody>
        </p:sp>
        <p:sp>
          <p:nvSpPr>
            <p:cNvPr id="15" name="TextBox 15"/>
            <p:cNvSpPr txBox="1"/>
            <p:nvPr/>
          </p:nvSpPr>
          <p:spPr>
            <a:xfrm>
              <a:off x="0" y="897949"/>
              <a:ext cx="6390350" cy="518681"/>
            </a:xfrm>
            <a:prstGeom prst="rect">
              <a:avLst/>
            </a:prstGeom>
          </p:spPr>
          <p:txBody>
            <a:bodyPr lIns="0" tIns="0" rIns="0" bIns="0" rtlCol="0" anchor="t">
              <a:spAutoFit/>
            </a:bodyPr>
            <a:lstStyle/>
            <a:p>
              <a:pPr>
                <a:lnSpc>
                  <a:spcPts val="3359"/>
                </a:lnSpc>
                <a:spcBef>
                  <a:spcPct val="0"/>
                </a:spcBef>
              </a:pPr>
              <a:r>
                <a:rPr lang="en-US" sz="2400">
                  <a:solidFill>
                    <a:srgbClr val="FFFFFF"/>
                  </a:solidFill>
                  <a:latin typeface="Libre Franklin Light"/>
                </a:rPr>
                <a:t>Timeline of Events</a:t>
              </a:r>
            </a:p>
          </p:txBody>
        </p:sp>
      </p:grpSp>
      <p:grpSp>
        <p:nvGrpSpPr>
          <p:cNvPr id="16" name="Group 16"/>
          <p:cNvGrpSpPr/>
          <p:nvPr/>
        </p:nvGrpSpPr>
        <p:grpSpPr>
          <a:xfrm>
            <a:off x="4758297" y="7785285"/>
            <a:ext cx="4792762" cy="1062473"/>
            <a:chOff x="0" y="0"/>
            <a:chExt cx="6390350" cy="1416631"/>
          </a:xfrm>
        </p:grpSpPr>
        <p:sp>
          <p:nvSpPr>
            <p:cNvPr id="17" name="TextBox 17"/>
            <p:cNvSpPr txBox="1"/>
            <p:nvPr/>
          </p:nvSpPr>
          <p:spPr>
            <a:xfrm>
              <a:off x="0" y="-57150"/>
              <a:ext cx="6390350" cy="656592"/>
            </a:xfrm>
            <a:prstGeom prst="rect">
              <a:avLst/>
            </a:prstGeom>
          </p:spPr>
          <p:txBody>
            <a:bodyPr lIns="0" tIns="0" rIns="0" bIns="0" rtlCol="0" anchor="t">
              <a:spAutoFit/>
            </a:bodyPr>
            <a:lstStyle/>
            <a:p>
              <a:pPr>
                <a:lnSpc>
                  <a:spcPts val="4199"/>
                </a:lnSpc>
                <a:spcBef>
                  <a:spcPct val="0"/>
                </a:spcBef>
              </a:pPr>
              <a:r>
                <a:rPr lang="en-US" sz="2999">
                  <a:solidFill>
                    <a:srgbClr val="FFFFFF"/>
                  </a:solidFill>
                  <a:latin typeface="Libre Franklin Bold"/>
                </a:rPr>
                <a:t>JOB POSTINGS</a:t>
              </a:r>
            </a:p>
          </p:txBody>
        </p:sp>
        <p:sp>
          <p:nvSpPr>
            <p:cNvPr id="18" name="TextBox 18"/>
            <p:cNvSpPr txBox="1"/>
            <p:nvPr/>
          </p:nvSpPr>
          <p:spPr>
            <a:xfrm>
              <a:off x="0" y="897949"/>
              <a:ext cx="6390350" cy="518681"/>
            </a:xfrm>
            <a:prstGeom prst="rect">
              <a:avLst/>
            </a:prstGeom>
          </p:spPr>
          <p:txBody>
            <a:bodyPr lIns="0" tIns="0" rIns="0" bIns="0" rtlCol="0" anchor="t">
              <a:spAutoFit/>
            </a:bodyPr>
            <a:lstStyle/>
            <a:p>
              <a:pPr>
                <a:lnSpc>
                  <a:spcPts val="3359"/>
                </a:lnSpc>
                <a:spcBef>
                  <a:spcPct val="0"/>
                </a:spcBef>
              </a:pPr>
              <a:r>
                <a:rPr lang="en-US" sz="2400">
                  <a:solidFill>
                    <a:srgbClr val="FFFFFF"/>
                  </a:solidFill>
                  <a:latin typeface="Libre Franklin Light"/>
                </a:rPr>
                <a:t>Effects due to COVID-19</a:t>
              </a:r>
            </a:p>
          </p:txBody>
        </p:sp>
      </p:grpSp>
      <p:grpSp>
        <p:nvGrpSpPr>
          <p:cNvPr id="19" name="Group 19"/>
          <p:cNvGrpSpPr/>
          <p:nvPr/>
        </p:nvGrpSpPr>
        <p:grpSpPr>
          <a:xfrm>
            <a:off x="4758297" y="5125423"/>
            <a:ext cx="4792762" cy="1890978"/>
            <a:chOff x="0" y="0"/>
            <a:chExt cx="6390350" cy="2521304"/>
          </a:xfrm>
        </p:grpSpPr>
        <p:sp>
          <p:nvSpPr>
            <p:cNvPr id="20" name="TextBox 20"/>
            <p:cNvSpPr txBox="1"/>
            <p:nvPr/>
          </p:nvSpPr>
          <p:spPr>
            <a:xfrm>
              <a:off x="0" y="-57150"/>
              <a:ext cx="6390350" cy="656592"/>
            </a:xfrm>
            <a:prstGeom prst="rect">
              <a:avLst/>
            </a:prstGeom>
          </p:spPr>
          <p:txBody>
            <a:bodyPr lIns="0" tIns="0" rIns="0" bIns="0" rtlCol="0" anchor="t">
              <a:spAutoFit/>
            </a:bodyPr>
            <a:lstStyle/>
            <a:p>
              <a:pPr>
                <a:lnSpc>
                  <a:spcPts val="4199"/>
                </a:lnSpc>
                <a:spcBef>
                  <a:spcPct val="0"/>
                </a:spcBef>
              </a:pPr>
              <a:r>
                <a:rPr lang="en-US" sz="2999">
                  <a:solidFill>
                    <a:srgbClr val="FFFFFF"/>
                  </a:solidFill>
                  <a:latin typeface="Libre Franklin Bold"/>
                </a:rPr>
                <a:t>UNEMPLOYMENT </a:t>
              </a:r>
            </a:p>
          </p:txBody>
        </p:sp>
        <p:sp>
          <p:nvSpPr>
            <p:cNvPr id="21" name="TextBox 21"/>
            <p:cNvSpPr txBox="1"/>
            <p:nvPr/>
          </p:nvSpPr>
          <p:spPr>
            <a:xfrm>
              <a:off x="0" y="897949"/>
              <a:ext cx="6390350" cy="1623354"/>
            </a:xfrm>
            <a:prstGeom prst="rect">
              <a:avLst/>
            </a:prstGeom>
          </p:spPr>
          <p:txBody>
            <a:bodyPr lIns="0" tIns="0" rIns="0" bIns="0" rtlCol="0" anchor="t">
              <a:spAutoFit/>
            </a:bodyPr>
            <a:lstStyle/>
            <a:p>
              <a:pPr>
                <a:lnSpc>
                  <a:spcPts val="3360"/>
                </a:lnSpc>
              </a:pPr>
              <a:r>
                <a:rPr lang="en-US" sz="2400">
                  <a:solidFill>
                    <a:srgbClr val="FFFFFF"/>
                  </a:solidFill>
                  <a:latin typeface="Libre Franklin Light"/>
                </a:rPr>
                <a:t>Rates and Insurance Claims due to COVID-19</a:t>
              </a:r>
            </a:p>
            <a:p>
              <a:pPr>
                <a:lnSpc>
                  <a:spcPts val="3359"/>
                </a:lnSpc>
                <a:spcBef>
                  <a:spcPct val="0"/>
                </a:spcBef>
              </a:pPr>
              <a:r>
                <a:rPr lang="en-US" sz="2400">
                  <a:solidFill>
                    <a:srgbClr val="FFFFFF"/>
                  </a:solidFill>
                  <a:latin typeface="Libre Franklin Light"/>
                </a:rPr>
                <a:t>Changes compared to last year</a:t>
              </a:r>
            </a:p>
          </p:txBody>
        </p:sp>
      </p:grpSp>
      <p:grpSp>
        <p:nvGrpSpPr>
          <p:cNvPr id="22" name="Group 22"/>
          <p:cNvGrpSpPr/>
          <p:nvPr/>
        </p:nvGrpSpPr>
        <p:grpSpPr>
          <a:xfrm>
            <a:off x="4758297" y="3086940"/>
            <a:ext cx="4792762" cy="1476725"/>
            <a:chOff x="0" y="0"/>
            <a:chExt cx="6390350" cy="1968967"/>
          </a:xfrm>
        </p:grpSpPr>
        <p:sp>
          <p:nvSpPr>
            <p:cNvPr id="23" name="TextBox 23"/>
            <p:cNvSpPr txBox="1"/>
            <p:nvPr/>
          </p:nvSpPr>
          <p:spPr>
            <a:xfrm>
              <a:off x="0" y="-57150"/>
              <a:ext cx="6390350" cy="656592"/>
            </a:xfrm>
            <a:prstGeom prst="rect">
              <a:avLst/>
            </a:prstGeom>
          </p:spPr>
          <p:txBody>
            <a:bodyPr lIns="0" tIns="0" rIns="0" bIns="0" rtlCol="0" anchor="t">
              <a:spAutoFit/>
            </a:bodyPr>
            <a:lstStyle/>
            <a:p>
              <a:pPr>
                <a:lnSpc>
                  <a:spcPts val="4199"/>
                </a:lnSpc>
                <a:spcBef>
                  <a:spcPct val="0"/>
                </a:spcBef>
              </a:pPr>
              <a:r>
                <a:rPr lang="en-US" sz="2999">
                  <a:solidFill>
                    <a:srgbClr val="FFFFFF"/>
                  </a:solidFill>
                  <a:latin typeface="Libre Franklin Bold"/>
                </a:rPr>
                <a:t>SURVEY FINDINGS</a:t>
              </a:r>
            </a:p>
          </p:txBody>
        </p:sp>
        <p:sp>
          <p:nvSpPr>
            <p:cNvPr id="24" name="TextBox 24"/>
            <p:cNvSpPr txBox="1"/>
            <p:nvPr/>
          </p:nvSpPr>
          <p:spPr>
            <a:xfrm>
              <a:off x="0" y="897949"/>
              <a:ext cx="6390350" cy="1071018"/>
            </a:xfrm>
            <a:prstGeom prst="rect">
              <a:avLst/>
            </a:prstGeom>
          </p:spPr>
          <p:txBody>
            <a:bodyPr lIns="0" tIns="0" rIns="0" bIns="0" rtlCol="0" anchor="t">
              <a:spAutoFit/>
            </a:bodyPr>
            <a:lstStyle/>
            <a:p>
              <a:pPr>
                <a:lnSpc>
                  <a:spcPts val="3359"/>
                </a:lnSpc>
                <a:spcBef>
                  <a:spcPct val="0"/>
                </a:spcBef>
              </a:pPr>
              <a:r>
                <a:rPr lang="en-US" sz="2400">
                  <a:solidFill>
                    <a:srgbClr val="FFFFFF"/>
                  </a:solidFill>
                  <a:latin typeface="Libre Franklin Light"/>
                </a:rPr>
                <a:t>Employment status due to COVID-19</a:t>
              </a:r>
            </a:p>
          </p:txBody>
        </p:sp>
      </p:grpSp>
      <p:sp>
        <p:nvSpPr>
          <p:cNvPr id="25" name="TextBox 25"/>
          <p:cNvSpPr txBox="1"/>
          <p:nvPr/>
        </p:nvSpPr>
        <p:spPr>
          <a:xfrm>
            <a:off x="11233154" y="785159"/>
            <a:ext cx="6294242" cy="1201367"/>
          </a:xfrm>
          <a:prstGeom prst="rect">
            <a:avLst/>
          </a:prstGeom>
        </p:spPr>
        <p:txBody>
          <a:bodyPr lIns="0" tIns="0" rIns="0" bIns="0" rtlCol="0" anchor="t">
            <a:spAutoFit/>
          </a:bodyPr>
          <a:lstStyle/>
          <a:p>
            <a:pPr algn="r">
              <a:lnSpc>
                <a:spcPts val="9599"/>
              </a:lnSpc>
            </a:pPr>
            <a:r>
              <a:rPr lang="en-US" sz="7999" dirty="0">
                <a:solidFill>
                  <a:srgbClr val="FFFFFF"/>
                </a:solidFill>
                <a:latin typeface="Libre Franklin Bold"/>
              </a:rPr>
              <a:t>Agenda</a:t>
            </a:r>
          </a:p>
        </p:txBody>
      </p:sp>
      <p:pic>
        <p:nvPicPr>
          <p:cNvPr id="26" name="Picture 26"/>
          <p:cNvPicPr>
            <a:picLocks noChangeAspect="1"/>
          </p:cNvPicPr>
          <p:nvPr/>
        </p:nvPicPr>
        <p:blipFill>
          <a:blip r:embed="rId4"/>
          <a:srcRect/>
          <a:stretch>
            <a:fillRect/>
          </a:stretch>
        </p:blipFill>
        <p:spPr>
          <a:xfrm>
            <a:off x="17264719" y="5159547"/>
            <a:ext cx="1495730" cy="1417204"/>
          </a:xfrm>
          <a:prstGeom prst="rect">
            <a:avLst/>
          </a:prstGeom>
        </p:spPr>
      </p:pic>
      <p:pic>
        <p:nvPicPr>
          <p:cNvPr id="27" name="Picture 27"/>
          <p:cNvPicPr>
            <a:picLocks noChangeAspect="1"/>
          </p:cNvPicPr>
          <p:nvPr/>
        </p:nvPicPr>
        <p:blipFill>
          <a:blip r:embed="rId5"/>
          <a:srcRect/>
          <a:stretch>
            <a:fillRect/>
          </a:stretch>
        </p:blipFill>
        <p:spPr>
          <a:xfrm>
            <a:off x="16472300" y="9258300"/>
            <a:ext cx="1573999" cy="72928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rcRect l="923" r="923"/>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F5088A9-4212-024C-BCF3-2754ACBCB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777"/>
            <a:ext cx="18243816" cy="10275667"/>
          </a:xfrm>
          <a:prstGeom prst="rect">
            <a:avLst/>
          </a:prstGeom>
        </p:spPr>
      </p:pic>
      <p:pic>
        <p:nvPicPr>
          <p:cNvPr id="2" name="Picture 2"/>
          <p:cNvPicPr>
            <a:picLocks noChangeAspect="1"/>
          </p:cNvPicPr>
          <p:nvPr/>
        </p:nvPicPr>
        <p:blipFill>
          <a:blip r:embed="rId5"/>
          <a:srcRect/>
          <a:stretch>
            <a:fillRect/>
          </a:stretch>
        </p:blipFill>
        <p:spPr>
          <a:xfrm>
            <a:off x="-4038600" y="6515100"/>
            <a:ext cx="5256167" cy="4677989"/>
          </a:xfrm>
          <a:prstGeom prst="rect">
            <a:avLst/>
          </a:prstGeom>
        </p:spPr>
      </p:pic>
      <p:pic>
        <p:nvPicPr>
          <p:cNvPr id="3" name="Picture 3"/>
          <p:cNvPicPr>
            <a:picLocks noChangeAspect="1"/>
          </p:cNvPicPr>
          <p:nvPr/>
        </p:nvPicPr>
        <p:blipFill>
          <a:blip r:embed="rId6"/>
          <a:srcRect/>
          <a:stretch>
            <a:fillRect/>
          </a:stretch>
        </p:blipFill>
        <p:spPr>
          <a:xfrm>
            <a:off x="14311314" y="6210300"/>
            <a:ext cx="8278095" cy="9583902"/>
          </a:xfrm>
          <a:prstGeom prst="rect">
            <a:avLst/>
          </a:prstGeom>
        </p:spPr>
      </p:pic>
      <p:pic>
        <p:nvPicPr>
          <p:cNvPr id="4" name="Picture 4"/>
          <p:cNvPicPr>
            <a:picLocks noChangeAspect="1"/>
          </p:cNvPicPr>
          <p:nvPr/>
        </p:nvPicPr>
        <p:blipFill>
          <a:blip r:embed="rId6"/>
          <a:srcRect/>
          <a:stretch>
            <a:fillRect/>
          </a:stretch>
        </p:blipFill>
        <p:spPr>
          <a:xfrm rot="2309401">
            <a:off x="14969583" y="-811208"/>
            <a:ext cx="2615964" cy="3028613"/>
          </a:xfrm>
          <a:prstGeom prst="rect">
            <a:avLst/>
          </a:prstGeom>
        </p:spPr>
      </p:pic>
      <p:sp>
        <p:nvSpPr>
          <p:cNvPr id="9" name="TextBox 8">
            <a:extLst>
              <a:ext uri="{FF2B5EF4-FFF2-40B4-BE49-F238E27FC236}">
                <a16:creationId xmlns:a16="http://schemas.microsoft.com/office/drawing/2014/main" id="{0E47152E-7BC0-814D-B8C0-07AD92D73EF2}"/>
              </a:ext>
            </a:extLst>
          </p:cNvPr>
          <p:cNvSpPr txBox="1"/>
          <p:nvPr/>
        </p:nvSpPr>
        <p:spPr>
          <a:xfrm>
            <a:off x="17564986" y="3827721"/>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E377D1A3-203D-1841-8A34-72B765B6838B}"/>
              </a:ext>
            </a:extLst>
          </p:cNvPr>
          <p:cNvSpPr txBox="1"/>
          <p:nvPr/>
        </p:nvSpPr>
        <p:spPr>
          <a:xfrm>
            <a:off x="17756372" y="2806995"/>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0A12C8E2-66F1-4140-B295-C3AF705D2AB2}"/>
              </a:ext>
            </a:extLst>
          </p:cNvPr>
          <p:cNvSpPr txBox="1"/>
          <p:nvPr/>
        </p:nvSpPr>
        <p:spPr>
          <a:xfrm>
            <a:off x="17905228" y="1807535"/>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A2640925-EF27-484A-9879-045CB3DD024A}"/>
              </a:ext>
            </a:extLst>
          </p:cNvPr>
          <p:cNvSpPr txBox="1"/>
          <p:nvPr/>
        </p:nvSpPr>
        <p:spPr>
          <a:xfrm>
            <a:off x="1446028" y="3019647"/>
            <a:ext cx="184731" cy="369332"/>
          </a:xfrm>
          <a:prstGeom prst="rect">
            <a:avLst/>
          </a:prstGeom>
          <a:noFill/>
        </p:spPr>
        <p:txBody>
          <a:bodyPr wrap="none" rtlCol="0">
            <a:spAutoFit/>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57200" y="-190500"/>
            <a:ext cx="19232897" cy="10818505"/>
          </a:xfrm>
          <a:prstGeom prst="rect">
            <a:avLst/>
          </a:prstGeom>
        </p:spPr>
      </p:pic>
      <p:pic>
        <p:nvPicPr>
          <p:cNvPr id="3" name="Picture 3"/>
          <p:cNvPicPr>
            <a:picLocks noChangeAspect="1"/>
          </p:cNvPicPr>
          <p:nvPr/>
        </p:nvPicPr>
        <p:blipFill>
          <a:blip r:embed="rId4"/>
          <a:srcRect/>
          <a:stretch>
            <a:fillRect/>
          </a:stretch>
        </p:blipFill>
        <p:spPr>
          <a:xfrm rot="9520766">
            <a:off x="-1448423" y="5209886"/>
            <a:ext cx="7090520" cy="6780310"/>
          </a:xfrm>
          <a:prstGeom prst="rect">
            <a:avLst/>
          </a:prstGeom>
        </p:spPr>
      </p:pic>
      <p:sp>
        <p:nvSpPr>
          <p:cNvPr id="4" name="TextBox 4"/>
          <p:cNvSpPr txBox="1"/>
          <p:nvPr/>
        </p:nvSpPr>
        <p:spPr>
          <a:xfrm>
            <a:off x="1028700" y="1028700"/>
            <a:ext cx="10852186" cy="971900"/>
          </a:xfrm>
          <a:prstGeom prst="rect">
            <a:avLst/>
          </a:prstGeom>
        </p:spPr>
        <p:txBody>
          <a:bodyPr lIns="0" tIns="0" rIns="0" bIns="0" rtlCol="0" anchor="t">
            <a:spAutoFit/>
          </a:bodyPr>
          <a:lstStyle/>
          <a:p>
            <a:pPr>
              <a:lnSpc>
                <a:spcPts val="7679"/>
              </a:lnSpc>
            </a:pPr>
            <a:r>
              <a:rPr lang="en-US" sz="6399" dirty="0">
                <a:solidFill>
                  <a:srgbClr val="FFFFFF"/>
                </a:solidFill>
                <a:latin typeface="Libre Franklin Bold"/>
              </a:rPr>
              <a:t>SURVEY FINDINGS</a:t>
            </a:r>
          </a:p>
        </p:txBody>
      </p:sp>
      <p:pic>
        <p:nvPicPr>
          <p:cNvPr id="6" name="Picture 6"/>
          <p:cNvPicPr>
            <a:picLocks noChangeAspect="1"/>
          </p:cNvPicPr>
          <p:nvPr/>
        </p:nvPicPr>
        <p:blipFill>
          <a:blip r:embed="rId5"/>
          <a:srcRect/>
          <a:stretch>
            <a:fillRect/>
          </a:stretch>
        </p:blipFill>
        <p:spPr>
          <a:xfrm>
            <a:off x="16322622" y="9028317"/>
            <a:ext cx="1661989" cy="770055"/>
          </a:xfrm>
          <a:prstGeom prst="rect">
            <a:avLst/>
          </a:prstGeom>
        </p:spPr>
      </p:pic>
      <p:graphicFrame>
        <p:nvGraphicFramePr>
          <p:cNvPr id="8" name="Chart 7">
            <a:extLst>
              <a:ext uri="{FF2B5EF4-FFF2-40B4-BE49-F238E27FC236}">
                <a16:creationId xmlns:a16="http://schemas.microsoft.com/office/drawing/2014/main" id="{280FD2F0-4D58-4E35-BE51-0F8DBFEF00C2}"/>
              </a:ext>
            </a:extLst>
          </p:cNvPr>
          <p:cNvGraphicFramePr>
            <a:graphicFrameLocks/>
          </p:cNvGraphicFramePr>
          <p:nvPr>
            <p:extLst>
              <p:ext uri="{D42A27DB-BD31-4B8C-83A1-F6EECF244321}">
                <p14:modId xmlns:p14="http://schemas.microsoft.com/office/powerpoint/2010/main" val="2659254987"/>
              </p:ext>
            </p:extLst>
          </p:nvPr>
        </p:nvGraphicFramePr>
        <p:xfrm>
          <a:off x="5546724" y="2636837"/>
          <a:ext cx="10775897" cy="639148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732815" y="-89080"/>
            <a:ext cx="19232897" cy="10818505"/>
          </a:xfrm>
          <a:prstGeom prst="rect">
            <a:avLst/>
          </a:prstGeom>
        </p:spPr>
      </p:pic>
      <p:pic>
        <p:nvPicPr>
          <p:cNvPr id="3" name="Picture 3"/>
          <p:cNvPicPr>
            <a:picLocks noChangeAspect="1"/>
          </p:cNvPicPr>
          <p:nvPr/>
        </p:nvPicPr>
        <p:blipFill>
          <a:blip r:embed="rId4"/>
          <a:srcRect/>
          <a:stretch>
            <a:fillRect/>
          </a:stretch>
        </p:blipFill>
        <p:spPr>
          <a:xfrm rot="-7084194">
            <a:off x="16637192" y="3451147"/>
            <a:ext cx="4956229" cy="4739394"/>
          </a:xfrm>
          <a:prstGeom prst="rect">
            <a:avLst/>
          </a:prstGeom>
        </p:spPr>
      </p:pic>
      <p:pic>
        <p:nvPicPr>
          <p:cNvPr id="4" name="Picture 4"/>
          <p:cNvPicPr>
            <a:picLocks noChangeAspect="1"/>
          </p:cNvPicPr>
          <p:nvPr/>
        </p:nvPicPr>
        <p:blipFill>
          <a:blip r:embed="rId4"/>
          <a:srcRect/>
          <a:stretch>
            <a:fillRect/>
          </a:stretch>
        </p:blipFill>
        <p:spPr>
          <a:xfrm rot="-9694126">
            <a:off x="-1583632" y="378794"/>
            <a:ext cx="3167263" cy="3028695"/>
          </a:xfrm>
          <a:prstGeom prst="rect">
            <a:avLst/>
          </a:prstGeom>
        </p:spPr>
      </p:pic>
      <p:pic>
        <p:nvPicPr>
          <p:cNvPr id="5" name="Picture 5"/>
          <p:cNvPicPr>
            <a:picLocks noChangeAspect="1"/>
          </p:cNvPicPr>
          <p:nvPr/>
        </p:nvPicPr>
        <p:blipFill>
          <a:blip r:embed="rId5"/>
          <a:srcRect/>
          <a:stretch>
            <a:fillRect/>
          </a:stretch>
        </p:blipFill>
        <p:spPr>
          <a:xfrm>
            <a:off x="10552102" y="963151"/>
            <a:ext cx="1976558" cy="1872789"/>
          </a:xfrm>
          <a:prstGeom prst="rect">
            <a:avLst/>
          </a:prstGeom>
        </p:spPr>
      </p:pic>
      <p:sp>
        <p:nvSpPr>
          <p:cNvPr id="14" name="TextBox 14"/>
          <p:cNvSpPr txBox="1"/>
          <p:nvPr/>
        </p:nvSpPr>
        <p:spPr>
          <a:xfrm>
            <a:off x="1110907" y="1547262"/>
            <a:ext cx="13287448" cy="971900"/>
          </a:xfrm>
          <a:prstGeom prst="rect">
            <a:avLst/>
          </a:prstGeom>
        </p:spPr>
        <p:txBody>
          <a:bodyPr lIns="0" tIns="0" rIns="0" bIns="0" rtlCol="0" anchor="t">
            <a:spAutoFit/>
          </a:bodyPr>
          <a:lstStyle/>
          <a:p>
            <a:pPr>
              <a:lnSpc>
                <a:spcPts val="7679"/>
              </a:lnSpc>
            </a:pPr>
            <a:r>
              <a:rPr lang="en-US" sz="6399" dirty="0">
                <a:solidFill>
                  <a:srgbClr val="FFFFFF"/>
                </a:solidFill>
                <a:latin typeface="Libre Franklin Bold"/>
              </a:rPr>
              <a:t>SURVEY FINDINGS</a:t>
            </a:r>
          </a:p>
        </p:txBody>
      </p:sp>
      <p:pic>
        <p:nvPicPr>
          <p:cNvPr id="15" name="Picture 15"/>
          <p:cNvPicPr>
            <a:picLocks noChangeAspect="1"/>
          </p:cNvPicPr>
          <p:nvPr/>
        </p:nvPicPr>
        <p:blipFill>
          <a:blip r:embed="rId6"/>
          <a:srcRect l="1703" r="1703"/>
          <a:stretch>
            <a:fillRect/>
          </a:stretch>
        </p:blipFill>
        <p:spPr>
          <a:xfrm>
            <a:off x="16269183" y="9062714"/>
            <a:ext cx="1661989" cy="797221"/>
          </a:xfrm>
          <a:prstGeom prst="rect">
            <a:avLst/>
          </a:prstGeom>
        </p:spPr>
      </p:pic>
      <p:graphicFrame>
        <p:nvGraphicFramePr>
          <p:cNvPr id="18" name="Chart 17">
            <a:extLst>
              <a:ext uri="{FF2B5EF4-FFF2-40B4-BE49-F238E27FC236}">
                <a16:creationId xmlns:a16="http://schemas.microsoft.com/office/drawing/2014/main" id="{1303047E-FA5A-DD4B-8756-4B04C77943F3}"/>
              </a:ext>
            </a:extLst>
          </p:cNvPr>
          <p:cNvGraphicFramePr>
            <a:graphicFrameLocks/>
          </p:cNvGraphicFramePr>
          <p:nvPr>
            <p:extLst>
              <p:ext uri="{D42A27DB-BD31-4B8C-83A1-F6EECF244321}">
                <p14:modId xmlns:p14="http://schemas.microsoft.com/office/powerpoint/2010/main" val="2521175996"/>
              </p:ext>
            </p:extLst>
          </p:nvPr>
        </p:nvGraphicFramePr>
        <p:xfrm>
          <a:off x="3265647" y="2986040"/>
          <a:ext cx="11244464" cy="7434365"/>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72449" y="-265752"/>
            <a:ext cx="19232897" cy="10818505"/>
          </a:xfrm>
          <a:prstGeom prst="rect">
            <a:avLst/>
          </a:prstGeom>
        </p:spPr>
      </p:pic>
      <p:pic>
        <p:nvPicPr>
          <p:cNvPr id="3" name="Picture 3"/>
          <p:cNvPicPr>
            <a:picLocks noChangeAspect="1"/>
          </p:cNvPicPr>
          <p:nvPr/>
        </p:nvPicPr>
        <p:blipFill>
          <a:blip r:embed="rId3"/>
          <a:srcRect r="7006"/>
          <a:stretch>
            <a:fillRect/>
          </a:stretch>
        </p:blipFill>
        <p:spPr>
          <a:xfrm rot="6682741">
            <a:off x="-1762254" y="2680287"/>
            <a:ext cx="7698066" cy="9583902"/>
          </a:xfrm>
          <a:prstGeom prst="rect">
            <a:avLst/>
          </a:prstGeom>
        </p:spPr>
      </p:pic>
      <p:sp>
        <p:nvSpPr>
          <p:cNvPr id="4" name="TextBox 4"/>
          <p:cNvSpPr txBox="1"/>
          <p:nvPr/>
        </p:nvSpPr>
        <p:spPr>
          <a:xfrm>
            <a:off x="1028700" y="668982"/>
            <a:ext cx="15551933" cy="1943800"/>
          </a:xfrm>
          <a:prstGeom prst="rect">
            <a:avLst/>
          </a:prstGeom>
        </p:spPr>
        <p:txBody>
          <a:bodyPr lIns="0" tIns="0" rIns="0" bIns="0" rtlCol="0" anchor="t">
            <a:spAutoFit/>
          </a:bodyPr>
          <a:lstStyle/>
          <a:p>
            <a:pPr>
              <a:lnSpc>
                <a:spcPts val="7679"/>
              </a:lnSpc>
            </a:pPr>
            <a:r>
              <a:rPr lang="en-US" sz="6399" dirty="0">
                <a:solidFill>
                  <a:srgbClr val="FFFFFF"/>
                </a:solidFill>
                <a:latin typeface="Libre Franklin Bold"/>
              </a:rPr>
              <a:t>SURVEY FINDINGS</a:t>
            </a:r>
          </a:p>
          <a:p>
            <a:pPr>
              <a:lnSpc>
                <a:spcPts val="7679"/>
              </a:lnSpc>
            </a:pPr>
            <a:r>
              <a:rPr lang="en-US" sz="6399" dirty="0">
                <a:solidFill>
                  <a:srgbClr val="FFFFFF"/>
                </a:solidFill>
                <a:latin typeface="Libre Franklin Bold"/>
              </a:rPr>
              <a:t>TOP 10 INDUSTRY BY EMPLOYMENT </a:t>
            </a:r>
          </a:p>
        </p:txBody>
      </p:sp>
      <p:pic>
        <p:nvPicPr>
          <p:cNvPr id="5" name="Picture 5"/>
          <p:cNvPicPr>
            <a:picLocks noChangeAspect="1"/>
          </p:cNvPicPr>
          <p:nvPr/>
        </p:nvPicPr>
        <p:blipFill>
          <a:blip r:embed="rId4"/>
          <a:srcRect/>
          <a:stretch>
            <a:fillRect/>
          </a:stretch>
        </p:blipFill>
        <p:spPr>
          <a:xfrm rot="-9694126">
            <a:off x="16015400" y="237188"/>
            <a:ext cx="1775929" cy="1698232"/>
          </a:xfrm>
          <a:prstGeom prst="rect">
            <a:avLst/>
          </a:prstGeom>
        </p:spPr>
      </p:pic>
      <p:pic>
        <p:nvPicPr>
          <p:cNvPr id="6" name="Picture 6"/>
          <p:cNvPicPr>
            <a:picLocks noChangeAspect="1"/>
          </p:cNvPicPr>
          <p:nvPr/>
        </p:nvPicPr>
        <p:blipFill>
          <a:blip r:embed="rId5"/>
          <a:srcRect/>
          <a:stretch>
            <a:fillRect/>
          </a:stretch>
        </p:blipFill>
        <p:spPr>
          <a:xfrm>
            <a:off x="16135187" y="9258300"/>
            <a:ext cx="1755905" cy="813569"/>
          </a:xfrm>
          <a:prstGeom prst="rect">
            <a:avLst/>
          </a:prstGeom>
        </p:spPr>
      </p:pic>
      <p:graphicFrame>
        <p:nvGraphicFramePr>
          <p:cNvPr id="9" name="Chart 8">
            <a:extLst>
              <a:ext uri="{FF2B5EF4-FFF2-40B4-BE49-F238E27FC236}">
                <a16:creationId xmlns:a16="http://schemas.microsoft.com/office/drawing/2014/main" id="{1B9930B0-DCE8-47F1-885C-8FA3AB2CD915}"/>
              </a:ext>
            </a:extLst>
          </p:cNvPr>
          <p:cNvGraphicFramePr>
            <a:graphicFrameLocks/>
          </p:cNvGraphicFramePr>
          <p:nvPr>
            <p:extLst>
              <p:ext uri="{D42A27DB-BD31-4B8C-83A1-F6EECF244321}">
                <p14:modId xmlns:p14="http://schemas.microsoft.com/office/powerpoint/2010/main" val="1608451917"/>
              </p:ext>
            </p:extLst>
          </p:nvPr>
        </p:nvGraphicFramePr>
        <p:xfrm>
          <a:off x="2965922" y="2776921"/>
          <a:ext cx="11677488" cy="6888163"/>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72449" y="-10026"/>
            <a:ext cx="19232897" cy="10818505"/>
          </a:xfrm>
          <a:prstGeom prst="rect">
            <a:avLst/>
          </a:prstGeom>
        </p:spPr>
      </p:pic>
      <p:pic>
        <p:nvPicPr>
          <p:cNvPr id="3" name="Picture 3"/>
          <p:cNvPicPr>
            <a:picLocks noChangeAspect="1"/>
          </p:cNvPicPr>
          <p:nvPr/>
        </p:nvPicPr>
        <p:blipFill>
          <a:blip r:embed="rId4"/>
          <a:srcRect/>
          <a:stretch>
            <a:fillRect/>
          </a:stretch>
        </p:blipFill>
        <p:spPr>
          <a:xfrm rot="-7084194">
            <a:off x="16637192" y="3451147"/>
            <a:ext cx="4956229" cy="4739394"/>
          </a:xfrm>
          <a:prstGeom prst="rect">
            <a:avLst/>
          </a:prstGeom>
        </p:spPr>
      </p:pic>
      <p:pic>
        <p:nvPicPr>
          <p:cNvPr id="4" name="Picture 4"/>
          <p:cNvPicPr>
            <a:picLocks noChangeAspect="1"/>
          </p:cNvPicPr>
          <p:nvPr/>
        </p:nvPicPr>
        <p:blipFill>
          <a:blip r:embed="rId4"/>
          <a:srcRect/>
          <a:stretch>
            <a:fillRect/>
          </a:stretch>
        </p:blipFill>
        <p:spPr>
          <a:xfrm rot="-9694126">
            <a:off x="-2056080" y="1451710"/>
            <a:ext cx="3167263" cy="3028695"/>
          </a:xfrm>
          <a:prstGeom prst="rect">
            <a:avLst/>
          </a:prstGeom>
        </p:spPr>
      </p:pic>
      <p:sp>
        <p:nvSpPr>
          <p:cNvPr id="5" name="TextBox 5"/>
          <p:cNvSpPr txBox="1"/>
          <p:nvPr/>
        </p:nvSpPr>
        <p:spPr>
          <a:xfrm>
            <a:off x="1028700" y="3449973"/>
            <a:ext cx="15978437" cy="5488041"/>
          </a:xfrm>
          <a:prstGeom prst="rect">
            <a:avLst/>
          </a:prstGeom>
        </p:spPr>
        <p:txBody>
          <a:bodyPr lIns="0" tIns="0" rIns="0" bIns="0" rtlCol="0" anchor="t">
            <a:spAutoFit/>
          </a:bodyPr>
          <a:lstStyle/>
          <a:p>
            <a:pPr marL="640783" lvl="1" indent="-320392">
              <a:lnSpc>
                <a:spcPts val="5433"/>
              </a:lnSpc>
              <a:buFont typeface="Arial"/>
              <a:buChar char="•"/>
            </a:pPr>
            <a:r>
              <a:rPr lang="en-US" sz="3881" dirty="0">
                <a:solidFill>
                  <a:srgbClr val="FFFFFF"/>
                </a:solidFill>
                <a:latin typeface="Libre Franklin Light"/>
              </a:rPr>
              <a:t>Small business owners are suffering the most</a:t>
            </a:r>
          </a:p>
          <a:p>
            <a:pPr marL="640783" lvl="1" indent="-320392">
              <a:lnSpc>
                <a:spcPts val="5433"/>
              </a:lnSpc>
              <a:buFont typeface="Arial"/>
              <a:buChar char="•"/>
            </a:pPr>
            <a:r>
              <a:rPr lang="en-US" sz="3881" dirty="0">
                <a:solidFill>
                  <a:srgbClr val="FFFFFF"/>
                </a:solidFill>
                <a:latin typeface="Libre Franklin Light"/>
              </a:rPr>
              <a:t>Independent contractors don’t have clients</a:t>
            </a:r>
          </a:p>
          <a:p>
            <a:pPr marL="640783" lvl="1" indent="-320392">
              <a:lnSpc>
                <a:spcPts val="5433"/>
              </a:lnSpc>
              <a:buFont typeface="Arial"/>
              <a:buChar char="•"/>
            </a:pPr>
            <a:r>
              <a:rPr lang="en-US" sz="3881" dirty="0">
                <a:solidFill>
                  <a:srgbClr val="FFFFFF"/>
                </a:solidFill>
                <a:latin typeface="Libre Franklin Light"/>
              </a:rPr>
              <a:t>Most individuals received reduction in their salaries</a:t>
            </a:r>
          </a:p>
          <a:p>
            <a:pPr marL="640783" lvl="1" indent="-320392">
              <a:lnSpc>
                <a:spcPts val="5433"/>
              </a:lnSpc>
              <a:buFont typeface="Arial"/>
              <a:buChar char="•"/>
            </a:pPr>
            <a:r>
              <a:rPr lang="en-US" sz="3881" dirty="0">
                <a:solidFill>
                  <a:srgbClr val="FFFFFF"/>
                </a:solidFill>
                <a:latin typeface="Libre Franklin Light"/>
              </a:rPr>
              <a:t>Some companies freeze on employees’ promotion</a:t>
            </a:r>
          </a:p>
          <a:p>
            <a:pPr marL="640783" lvl="1" indent="-320392">
              <a:lnSpc>
                <a:spcPts val="5433"/>
              </a:lnSpc>
              <a:buFont typeface="Arial"/>
              <a:buChar char="•"/>
            </a:pPr>
            <a:r>
              <a:rPr lang="en-US" sz="3881" dirty="0">
                <a:solidFill>
                  <a:srgbClr val="FFFFFF"/>
                </a:solidFill>
                <a:latin typeface="Libre Franklin Light"/>
              </a:rPr>
              <a:t>People concern about finding a job after their graduation</a:t>
            </a:r>
          </a:p>
          <a:p>
            <a:pPr marL="640783" lvl="1" indent="-320392">
              <a:lnSpc>
                <a:spcPts val="5433"/>
              </a:lnSpc>
              <a:buFont typeface="Arial"/>
              <a:buChar char="•"/>
            </a:pPr>
            <a:r>
              <a:rPr lang="en-US" sz="3881" dirty="0">
                <a:solidFill>
                  <a:srgbClr val="FFFFFF"/>
                </a:solidFill>
                <a:latin typeface="Libre Franklin Light"/>
              </a:rPr>
              <a:t>Most people work remotely </a:t>
            </a:r>
          </a:p>
          <a:p>
            <a:pPr marL="640783" lvl="1" indent="-320392">
              <a:lnSpc>
                <a:spcPts val="5433"/>
              </a:lnSpc>
              <a:buFont typeface="Arial"/>
              <a:buChar char="•"/>
            </a:pPr>
            <a:r>
              <a:rPr lang="en-US" sz="3881" dirty="0">
                <a:solidFill>
                  <a:srgbClr val="FFFFFF"/>
                </a:solidFill>
                <a:latin typeface="Libre Franklin Light"/>
              </a:rPr>
              <a:t>Individuals worry about finding a job due to less job-listings</a:t>
            </a:r>
          </a:p>
          <a:p>
            <a:pPr marL="640783" lvl="1" indent="-320392">
              <a:lnSpc>
                <a:spcPts val="5433"/>
              </a:lnSpc>
              <a:buFont typeface="Arial"/>
              <a:buChar char="•"/>
            </a:pPr>
            <a:endParaRPr lang="en-US" sz="3881" dirty="0">
              <a:solidFill>
                <a:srgbClr val="FFFFFF"/>
              </a:solidFill>
              <a:latin typeface="Libre Franklin Light"/>
            </a:endParaRPr>
          </a:p>
        </p:txBody>
      </p:sp>
      <p:pic>
        <p:nvPicPr>
          <p:cNvPr id="6" name="Picture 6"/>
          <p:cNvPicPr>
            <a:picLocks noChangeAspect="1"/>
          </p:cNvPicPr>
          <p:nvPr/>
        </p:nvPicPr>
        <p:blipFill>
          <a:blip r:embed="rId5"/>
          <a:srcRect/>
          <a:stretch>
            <a:fillRect/>
          </a:stretch>
        </p:blipFill>
        <p:spPr>
          <a:xfrm>
            <a:off x="10552102" y="963151"/>
            <a:ext cx="1976558" cy="1872789"/>
          </a:xfrm>
          <a:prstGeom prst="rect">
            <a:avLst/>
          </a:prstGeom>
        </p:spPr>
      </p:pic>
      <p:sp>
        <p:nvSpPr>
          <p:cNvPr id="7" name="TextBox 7"/>
          <p:cNvSpPr txBox="1"/>
          <p:nvPr/>
        </p:nvSpPr>
        <p:spPr>
          <a:xfrm>
            <a:off x="1028700" y="2133600"/>
            <a:ext cx="13287448" cy="971900"/>
          </a:xfrm>
          <a:prstGeom prst="rect">
            <a:avLst/>
          </a:prstGeom>
        </p:spPr>
        <p:txBody>
          <a:bodyPr lIns="0" tIns="0" rIns="0" bIns="0" rtlCol="0" anchor="t">
            <a:spAutoFit/>
          </a:bodyPr>
          <a:lstStyle/>
          <a:p>
            <a:pPr>
              <a:lnSpc>
                <a:spcPts val="7679"/>
              </a:lnSpc>
            </a:pPr>
            <a:r>
              <a:rPr lang="en-US" sz="6399" dirty="0">
                <a:solidFill>
                  <a:srgbClr val="FFFFFF"/>
                </a:solidFill>
                <a:latin typeface="Libre Franklin Bold"/>
              </a:rPr>
              <a:t>SURVEY COMMENTS</a:t>
            </a:r>
          </a:p>
        </p:txBody>
      </p:sp>
      <p:pic>
        <p:nvPicPr>
          <p:cNvPr id="8" name="Picture 8"/>
          <p:cNvPicPr>
            <a:picLocks noChangeAspect="1"/>
          </p:cNvPicPr>
          <p:nvPr/>
        </p:nvPicPr>
        <p:blipFill>
          <a:blip r:embed="rId6"/>
          <a:srcRect/>
          <a:stretch>
            <a:fillRect/>
          </a:stretch>
        </p:blipFill>
        <p:spPr>
          <a:xfrm>
            <a:off x="16176143" y="9028317"/>
            <a:ext cx="1661989" cy="770055"/>
          </a:xfrm>
          <a:prstGeom prst="rect">
            <a:avLst/>
          </a:prstGeom>
        </p:spPr>
      </p:pic>
    </p:spTree>
    <p:extLst>
      <p:ext uri="{BB962C8B-B14F-4D97-AF65-F5344CB8AC3E}">
        <p14:creationId xmlns:p14="http://schemas.microsoft.com/office/powerpoint/2010/main" val="268448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72449" y="-22058"/>
            <a:ext cx="19232897" cy="10818505"/>
          </a:xfrm>
          <a:prstGeom prst="rect">
            <a:avLst/>
          </a:prstGeom>
        </p:spPr>
      </p:pic>
      <p:pic>
        <p:nvPicPr>
          <p:cNvPr id="3" name="Picture 3"/>
          <p:cNvPicPr>
            <a:picLocks noChangeAspect="1"/>
          </p:cNvPicPr>
          <p:nvPr/>
        </p:nvPicPr>
        <p:blipFill>
          <a:blip r:embed="rId4"/>
          <a:srcRect/>
          <a:stretch>
            <a:fillRect/>
          </a:stretch>
        </p:blipFill>
        <p:spPr>
          <a:xfrm rot="-7084194">
            <a:off x="16637192" y="3451147"/>
            <a:ext cx="4956229" cy="4739394"/>
          </a:xfrm>
          <a:prstGeom prst="rect">
            <a:avLst/>
          </a:prstGeom>
        </p:spPr>
      </p:pic>
      <p:pic>
        <p:nvPicPr>
          <p:cNvPr id="4" name="Picture 4"/>
          <p:cNvPicPr>
            <a:picLocks noChangeAspect="1"/>
          </p:cNvPicPr>
          <p:nvPr/>
        </p:nvPicPr>
        <p:blipFill>
          <a:blip r:embed="rId4"/>
          <a:srcRect/>
          <a:stretch>
            <a:fillRect/>
          </a:stretch>
        </p:blipFill>
        <p:spPr>
          <a:xfrm rot="-9694126">
            <a:off x="-2056080" y="1451710"/>
            <a:ext cx="3167263" cy="3028695"/>
          </a:xfrm>
          <a:prstGeom prst="rect">
            <a:avLst/>
          </a:prstGeom>
        </p:spPr>
      </p:pic>
      <p:pic>
        <p:nvPicPr>
          <p:cNvPr id="5" name="Picture 5"/>
          <p:cNvPicPr>
            <a:picLocks noChangeAspect="1"/>
          </p:cNvPicPr>
          <p:nvPr/>
        </p:nvPicPr>
        <p:blipFill>
          <a:blip r:embed="rId5"/>
          <a:srcRect/>
          <a:stretch>
            <a:fillRect/>
          </a:stretch>
        </p:blipFill>
        <p:spPr>
          <a:xfrm>
            <a:off x="10552102" y="963151"/>
            <a:ext cx="1976558" cy="1872789"/>
          </a:xfrm>
          <a:prstGeom prst="rect">
            <a:avLst/>
          </a:prstGeom>
        </p:spPr>
      </p:pic>
      <p:grpSp>
        <p:nvGrpSpPr>
          <p:cNvPr id="7" name="Group 7"/>
          <p:cNvGrpSpPr/>
          <p:nvPr/>
        </p:nvGrpSpPr>
        <p:grpSpPr>
          <a:xfrm>
            <a:off x="10552102" y="4689787"/>
            <a:ext cx="6427512" cy="2542886"/>
            <a:chOff x="0" y="0"/>
            <a:chExt cx="8570016" cy="3390515"/>
          </a:xfrm>
        </p:grpSpPr>
        <p:sp>
          <p:nvSpPr>
            <p:cNvPr id="8" name="TextBox 8"/>
            <p:cNvSpPr txBox="1"/>
            <p:nvPr/>
          </p:nvSpPr>
          <p:spPr>
            <a:xfrm>
              <a:off x="0" y="-47625"/>
              <a:ext cx="8570016" cy="619846"/>
            </a:xfrm>
            <a:prstGeom prst="rect">
              <a:avLst/>
            </a:prstGeom>
          </p:spPr>
          <p:txBody>
            <a:bodyPr lIns="0" tIns="0" rIns="0" bIns="0" rtlCol="0" anchor="t">
              <a:spAutoFit/>
            </a:bodyPr>
            <a:lstStyle/>
            <a:p>
              <a:pPr>
                <a:lnSpc>
                  <a:spcPts val="3999"/>
                </a:lnSpc>
                <a:spcBef>
                  <a:spcPct val="0"/>
                </a:spcBef>
              </a:pPr>
              <a:r>
                <a:rPr lang="en-US" sz="2857">
                  <a:solidFill>
                    <a:srgbClr val="FFFFFF"/>
                  </a:solidFill>
                  <a:latin typeface="Libre Franklin Bold"/>
                </a:rPr>
                <a:t>MOST AFFECTED </a:t>
              </a:r>
            </a:p>
          </p:txBody>
        </p:sp>
        <p:sp>
          <p:nvSpPr>
            <p:cNvPr id="9" name="TextBox 9"/>
            <p:cNvSpPr txBox="1"/>
            <p:nvPr/>
          </p:nvSpPr>
          <p:spPr>
            <a:xfrm>
              <a:off x="0" y="1093556"/>
              <a:ext cx="8570016" cy="2296960"/>
            </a:xfrm>
            <a:prstGeom prst="rect">
              <a:avLst/>
            </a:prstGeom>
          </p:spPr>
          <p:txBody>
            <a:bodyPr lIns="0" tIns="0" rIns="0" bIns="0" rtlCol="0" anchor="t">
              <a:spAutoFit/>
            </a:bodyPr>
            <a:lstStyle/>
            <a:p>
              <a:pPr marL="330186" lvl="1" indent="-165093">
                <a:lnSpc>
                  <a:spcPts val="2799"/>
                </a:lnSpc>
                <a:buFont typeface="Arial"/>
                <a:buChar char="•"/>
              </a:pPr>
              <a:r>
                <a:rPr lang="en-US" sz="1999" dirty="0">
                  <a:solidFill>
                    <a:srgbClr val="FFFFFF"/>
                  </a:solidFill>
                  <a:latin typeface="Libre Franklin Light"/>
                </a:rPr>
                <a:t>The highest  rates are seen in industries that require direct contact and cannot rely on remote work to provide services. </a:t>
              </a:r>
            </a:p>
            <a:p>
              <a:pPr marL="330185" lvl="1" indent="-165093" algn="l">
                <a:lnSpc>
                  <a:spcPts val="2799"/>
                </a:lnSpc>
                <a:buFont typeface="Arial"/>
                <a:buChar char="•"/>
              </a:pPr>
              <a:r>
                <a:rPr lang="en-US" sz="1999" dirty="0">
                  <a:solidFill>
                    <a:srgbClr val="FFFFFF"/>
                  </a:solidFill>
                  <a:latin typeface="Libre Franklin Light"/>
                </a:rPr>
                <a:t>Consumer confidence and severe retail-traffic decline are a huge factor.</a:t>
              </a:r>
            </a:p>
          </p:txBody>
        </p:sp>
      </p:grpSp>
      <p:sp>
        <p:nvSpPr>
          <p:cNvPr id="10" name="TextBox 10"/>
          <p:cNvSpPr txBox="1"/>
          <p:nvPr/>
        </p:nvSpPr>
        <p:spPr>
          <a:xfrm>
            <a:off x="717176" y="397349"/>
            <a:ext cx="13431893" cy="982465"/>
          </a:xfrm>
          <a:prstGeom prst="rect">
            <a:avLst/>
          </a:prstGeom>
        </p:spPr>
        <p:txBody>
          <a:bodyPr lIns="0" tIns="0" rIns="0" bIns="0" rtlCol="0" anchor="t">
            <a:spAutoFit/>
          </a:bodyPr>
          <a:lstStyle/>
          <a:p>
            <a:pPr>
              <a:lnSpc>
                <a:spcPts val="7763"/>
              </a:lnSpc>
            </a:pPr>
            <a:r>
              <a:rPr lang="en-US" sz="6469" dirty="0">
                <a:solidFill>
                  <a:srgbClr val="FFFFFF"/>
                </a:solidFill>
                <a:latin typeface="Libre Franklin Bold"/>
              </a:rPr>
              <a:t>UNEMPLOYMENT RATE </a:t>
            </a:r>
          </a:p>
        </p:txBody>
      </p:sp>
      <p:pic>
        <p:nvPicPr>
          <p:cNvPr id="11" name="Picture 11"/>
          <p:cNvPicPr>
            <a:picLocks noChangeAspect="1"/>
          </p:cNvPicPr>
          <p:nvPr/>
        </p:nvPicPr>
        <p:blipFill>
          <a:blip r:embed="rId6"/>
          <a:srcRect/>
          <a:stretch>
            <a:fillRect/>
          </a:stretch>
        </p:blipFill>
        <p:spPr>
          <a:xfrm>
            <a:off x="16148620" y="9122525"/>
            <a:ext cx="1661989" cy="770055"/>
          </a:xfrm>
          <a:prstGeom prst="rect">
            <a:avLst/>
          </a:prstGeom>
        </p:spPr>
      </p:pic>
      <p:graphicFrame>
        <p:nvGraphicFramePr>
          <p:cNvPr id="12" name="Chart 11">
            <a:extLst>
              <a:ext uri="{FF2B5EF4-FFF2-40B4-BE49-F238E27FC236}">
                <a16:creationId xmlns:a16="http://schemas.microsoft.com/office/drawing/2014/main" id="{F7776621-42B4-B74D-99E7-EB41100652C6}"/>
              </a:ext>
            </a:extLst>
          </p:cNvPr>
          <p:cNvGraphicFramePr>
            <a:graphicFrameLocks/>
          </p:cNvGraphicFramePr>
          <p:nvPr>
            <p:extLst>
              <p:ext uri="{D42A27DB-BD31-4B8C-83A1-F6EECF244321}">
                <p14:modId xmlns:p14="http://schemas.microsoft.com/office/powerpoint/2010/main" val="4075377494"/>
              </p:ext>
            </p:extLst>
          </p:nvPr>
        </p:nvGraphicFramePr>
        <p:xfrm>
          <a:off x="792586" y="2035817"/>
          <a:ext cx="9037214" cy="7527284"/>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1328</TotalTime>
  <Words>1100</Words>
  <Application>Microsoft Macintosh PowerPoint</Application>
  <PresentationFormat>Custom</PresentationFormat>
  <Paragraphs>161</Paragraphs>
  <Slides>19</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Libre Franklin Light</vt:lpstr>
      <vt:lpstr>Libre Franklin Bold</vt:lpstr>
      <vt:lpstr>Libre Franklin Light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White Modern Advertising Presentation</dc:title>
  <cp:lastModifiedBy>Microsoft Office User</cp:lastModifiedBy>
  <cp:revision>34</cp:revision>
  <dcterms:created xsi:type="dcterms:W3CDTF">2006-08-16T00:00:00Z</dcterms:created>
  <dcterms:modified xsi:type="dcterms:W3CDTF">2020-05-28T00:32:56Z</dcterms:modified>
  <dc:identifier>DAD9MT3RgIg</dc:identifier>
</cp:coreProperties>
</file>